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"/>
  </p:notesMasterIdLst>
  <p:sldIdLst>
    <p:sldId id="259" r:id="rId2"/>
    <p:sldId id="260" r:id="rId3"/>
    <p:sldId id="257" r:id="rId4"/>
    <p:sldId id="287" r:id="rId5"/>
    <p:sldId id="288" r:id="rId6"/>
    <p:sldId id="289" r:id="rId7"/>
    <p:sldId id="290" r:id="rId8"/>
    <p:sldId id="291" r:id="rId9"/>
    <p:sldId id="292" r:id="rId10"/>
    <p:sldId id="294" r:id="rId11"/>
    <p:sldId id="295" r:id="rId12"/>
    <p:sldId id="296" r:id="rId13"/>
    <p:sldId id="276" r:id="rId14"/>
    <p:sldId id="286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69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A35DCD8-4A3D-464D-A6C4-73D206FAF8E5}" type="datetimeFigureOut">
              <a:rPr lang="en-US" smtClean="0"/>
              <a:t>5/27/2026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A45C1E9-5306-4237-906B-8EDE5DF5D6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19701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24E8BF-7483-473F-908B-C79537BEF7C0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85454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24E8BF-7483-473F-908B-C79537BEF7C0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60858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6000" b="1" spc="-50" baseline="0">
                <a:solidFill>
                  <a:schemeClr val="bg2">
                    <a:lumMod val="50000"/>
                  </a:schemeClr>
                </a:solidFill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bg2">
                    <a:lumMod val="25000"/>
                  </a:schemeClr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fld id="{23DEA971-36D6-4F83-98B6-459978798ADB}" type="datetimeFigureOut">
              <a:rPr lang="en-US" smtClean="0"/>
              <a:pPr/>
              <a:t>5/27/2026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fld id="{9B4EF7BB-21B5-43D4-B298-B87746B87CEE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805962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EA971-36D6-4F83-98B6-459978798ADB}" type="datetimeFigureOut">
              <a:rPr lang="en-US" smtClean="0"/>
              <a:t>5/27/2026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EF7BB-21B5-43D4-B298-B87746B87C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82685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EA971-36D6-4F83-98B6-459978798ADB}" type="datetimeFigureOut">
              <a:rPr lang="en-US" smtClean="0"/>
              <a:t>5/27/2026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EF7BB-21B5-43D4-B298-B87746B87C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55197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marL="0">
              <a:defRPr sz="4000" b="1">
                <a:solidFill>
                  <a:schemeClr val="bg2">
                    <a:lumMod val="50000"/>
                  </a:schemeClr>
                </a:solidFill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2pPr>
              <a:buClr>
                <a:schemeClr val="bg2">
                  <a:lumMod val="50000"/>
                </a:schemeClr>
              </a:buClr>
              <a:defRPr/>
            </a:lvl2pPr>
            <a:lvl3pPr>
              <a:buClr>
                <a:schemeClr val="bg2">
                  <a:lumMod val="50000"/>
                </a:schemeClr>
              </a:buClr>
              <a:defRPr/>
            </a:lvl3pPr>
            <a:lvl4pPr>
              <a:buClr>
                <a:schemeClr val="bg2">
                  <a:lumMod val="50000"/>
                </a:schemeClr>
              </a:buClr>
              <a:defRPr/>
            </a:lvl4pPr>
            <a:lvl5pPr>
              <a:buClr>
                <a:schemeClr val="bg2">
                  <a:lumMod val="50000"/>
                </a:schemeClr>
              </a:buClr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EA971-36D6-4F83-98B6-459978798ADB}" type="datetimeFigureOut">
              <a:rPr lang="en-US" smtClean="0"/>
              <a:t>5/27/2026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EF7BB-21B5-43D4-B298-B87746B87C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85405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6000" b="1">
                <a:solidFill>
                  <a:schemeClr val="bg2">
                    <a:lumMod val="50000"/>
                  </a:schemeClr>
                </a:solidFill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bg2">
                    <a:lumMod val="25000"/>
                  </a:schemeClr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EA971-36D6-4F83-98B6-459978798ADB}" type="datetimeFigureOut">
              <a:rPr lang="en-US" smtClean="0"/>
              <a:t>5/27/2026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EF7BB-21B5-43D4-B298-B87746B87CEE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92439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EA971-36D6-4F83-98B6-459978798ADB}" type="datetimeFigureOut">
              <a:rPr lang="en-US" smtClean="0"/>
              <a:t>5/27/2026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EF7BB-21B5-43D4-B298-B87746B87C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29462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bg2">
                    <a:lumMod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bg2">
                    <a:lumMod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EA971-36D6-4F83-98B6-459978798ADB}" type="datetimeFigureOut">
              <a:rPr lang="en-US" smtClean="0"/>
              <a:t>5/27/2026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EF7BB-21B5-43D4-B298-B87746B87C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2351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EA971-36D6-4F83-98B6-459978798ADB}" type="datetimeFigureOut">
              <a:rPr lang="en-US" smtClean="0"/>
              <a:t>5/27/2026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EF7BB-21B5-43D4-B298-B87746B87C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34211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EA971-36D6-4F83-98B6-459978798ADB}" type="datetimeFigureOut">
              <a:rPr lang="en-US" smtClean="0"/>
              <a:t>5/27/2026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EF7BB-21B5-43D4-B298-B87746B87C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24816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23DEA971-36D6-4F83-98B6-459978798ADB}" type="datetimeFigureOut">
              <a:rPr lang="en-US" smtClean="0"/>
              <a:t>5/27/2026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9B4EF7BB-21B5-43D4-B298-B87746B87C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64419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3DEA971-36D6-4F83-98B6-459978798ADB}" type="datetimeFigureOut">
              <a:rPr lang="en-US" smtClean="0"/>
              <a:pPr/>
              <a:t>5/27/2026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B4EF7BB-21B5-43D4-B298-B87746B87CE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73194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fld id="{23DEA971-36D6-4F83-98B6-459978798ADB}" type="datetimeFigureOut">
              <a:rPr lang="en-US" smtClean="0"/>
              <a:pPr/>
              <a:t>5/27/2026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fld id="{9B4EF7BB-21B5-43D4-B298-B87746B87CEE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417819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b="1" kern="1200" spc="-50" baseline="0">
          <a:solidFill>
            <a:schemeClr val="bg2">
              <a:lumMod val="50000"/>
            </a:schemeClr>
          </a:solidFill>
          <a:latin typeface="+mn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bg2">
            <a:lumMod val="50000"/>
          </a:schemeClr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bg2">
            <a:lumMod val="50000"/>
          </a:schemeClr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bg2">
            <a:lumMod val="50000"/>
          </a:schemeClr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bg2">
            <a:lumMod val="50000"/>
          </a:schemeClr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sv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B952915-D66F-3780-D2A6-795A707D03C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lvl="0"/>
            <a:r>
              <a:rPr lang="en-GB" dirty="0"/>
              <a:t>MODUL 5: </a:t>
            </a:r>
            <a:r>
              <a:rPr lang="en-US" dirty="0" err="1"/>
              <a:t>Asistivne</a:t>
            </a:r>
            <a:r>
              <a:rPr lang="en-US" dirty="0"/>
              <a:t> </a:t>
            </a:r>
            <a:r>
              <a:rPr lang="en-US" dirty="0" err="1"/>
              <a:t>tehnologije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digitalna</a:t>
            </a:r>
            <a:r>
              <a:rPr lang="en-US" dirty="0"/>
              <a:t> </a:t>
            </a:r>
            <a:r>
              <a:rPr lang="en-US" dirty="0" err="1"/>
              <a:t>pristupačnost</a:t>
            </a:r>
            <a:r>
              <a:rPr lang="en-US" dirty="0"/>
              <a:t> u </a:t>
            </a:r>
            <a:r>
              <a:rPr lang="en-US" dirty="0" err="1"/>
              <a:t>turizmu</a:t>
            </a:r>
            <a:endParaRPr lang="en-US" dirty="0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2322DE57-8FF2-A2BA-1C45-DB199A692D6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997097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PROGRAM OBUKE O PRISTUPAČNOM KULTURNOM TURIZMU – OBUKA ZA TRENERE</a:t>
            </a:r>
            <a:endParaRPr lang="en-GB" dirty="0"/>
          </a:p>
          <a:p>
            <a:r>
              <a:rPr lang="en-GB" dirty="0" err="1"/>
              <a:t>ProjeKAT</a:t>
            </a:r>
            <a:r>
              <a:rPr lang="en-GB" dirty="0"/>
              <a:t>: TACT - </a:t>
            </a:r>
            <a:r>
              <a:rPr lang="pl-PL" dirty="0"/>
              <a:t>OBUKA ZA PRISTUPAČNI KULTURNI TURIZA</a:t>
            </a:r>
            <a:r>
              <a:rPr lang="en-US" dirty="0"/>
              <a:t>M</a:t>
            </a:r>
            <a:r>
              <a:rPr lang="pl-PL" dirty="0"/>
              <a:t> </a:t>
            </a:r>
            <a:endParaRPr lang="en-US" dirty="0"/>
          </a:p>
        </p:txBody>
      </p:sp>
      <p:pic>
        <p:nvPicPr>
          <p:cNvPr id="6" name="Graphic 1">
            <a:extLst>
              <a:ext uri="{FF2B5EF4-FFF2-40B4-BE49-F238E27FC236}">
                <a16:creationId xmlns:a16="http://schemas.microsoft.com/office/drawing/2014/main" id="{E86E692B-22D8-756D-C826-0F8B82F7FE5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229565" y="5452717"/>
            <a:ext cx="2238375" cy="68199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878A68E-CAF1-02C4-FBD8-E2B9BE4333A2}"/>
              </a:ext>
            </a:extLst>
          </p:cNvPr>
          <p:cNvSpPr txBox="1"/>
          <p:nvPr/>
        </p:nvSpPr>
        <p:spPr>
          <a:xfrm>
            <a:off x="3729318" y="5452717"/>
            <a:ext cx="81309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err="1"/>
              <a:t>Finansirano</a:t>
            </a:r>
            <a:r>
              <a:rPr lang="en-US" sz="1200" dirty="0"/>
              <a:t> od </a:t>
            </a:r>
            <a:r>
              <a:rPr lang="en-US" sz="1200" dirty="0" err="1"/>
              <a:t>strane</a:t>
            </a:r>
            <a:r>
              <a:rPr lang="en-US" sz="1200" dirty="0"/>
              <a:t> </a:t>
            </a:r>
            <a:r>
              <a:rPr lang="en-US" sz="1200" dirty="0" err="1"/>
              <a:t>Evropske</a:t>
            </a:r>
            <a:r>
              <a:rPr lang="en-US" sz="1200" dirty="0"/>
              <a:t> </a:t>
            </a:r>
            <a:r>
              <a:rPr lang="en-US" sz="1200" dirty="0" err="1"/>
              <a:t>unije</a:t>
            </a:r>
            <a:r>
              <a:rPr lang="en-US" sz="1200" dirty="0"/>
              <a:t>. </a:t>
            </a:r>
            <a:r>
              <a:rPr lang="en-US" sz="1200" dirty="0" err="1"/>
              <a:t>Izneti</a:t>
            </a:r>
            <a:r>
              <a:rPr lang="en-US" sz="1200" dirty="0"/>
              <a:t> </a:t>
            </a:r>
            <a:r>
              <a:rPr lang="en-US" sz="1200" dirty="0" err="1"/>
              <a:t>stavovi</a:t>
            </a:r>
            <a:r>
              <a:rPr lang="en-US" sz="1200" dirty="0"/>
              <a:t> </a:t>
            </a:r>
            <a:r>
              <a:rPr lang="en-US" sz="1200" dirty="0" err="1"/>
              <a:t>i</a:t>
            </a:r>
            <a:r>
              <a:rPr lang="en-US" sz="1200" dirty="0"/>
              <a:t> </a:t>
            </a:r>
            <a:r>
              <a:rPr lang="en-US" sz="1200" dirty="0" err="1"/>
              <a:t>mišljenja</a:t>
            </a:r>
            <a:r>
              <a:rPr lang="en-US" sz="1200" dirty="0"/>
              <a:t> </a:t>
            </a:r>
            <a:r>
              <a:rPr lang="en-US" sz="1200" dirty="0" err="1"/>
              <a:t>predstavljaju</a:t>
            </a:r>
            <a:r>
              <a:rPr lang="en-US" sz="1200" dirty="0"/>
              <a:t> </a:t>
            </a:r>
            <a:r>
              <a:rPr lang="en-US" sz="1200" dirty="0" err="1"/>
              <a:t>isključivo</a:t>
            </a:r>
            <a:r>
              <a:rPr lang="en-US" sz="1200" dirty="0"/>
              <a:t> </a:t>
            </a:r>
            <a:r>
              <a:rPr lang="en-US" sz="1200" dirty="0" err="1"/>
              <a:t>stavove</a:t>
            </a:r>
            <a:r>
              <a:rPr lang="en-US" sz="1200" dirty="0"/>
              <a:t> </a:t>
            </a:r>
            <a:r>
              <a:rPr lang="en-US" sz="1200" dirty="0" err="1"/>
              <a:t>autora</a:t>
            </a:r>
            <a:r>
              <a:rPr lang="en-US" sz="1200" dirty="0"/>
              <a:t> </a:t>
            </a:r>
            <a:r>
              <a:rPr lang="en-US" sz="1200" dirty="0" err="1"/>
              <a:t>i</a:t>
            </a:r>
            <a:r>
              <a:rPr lang="en-US" sz="1200" dirty="0"/>
              <a:t> ne </a:t>
            </a:r>
            <a:r>
              <a:rPr lang="en-US" sz="1200" dirty="0" err="1"/>
              <a:t>moraju</a:t>
            </a:r>
            <a:r>
              <a:rPr lang="en-US" sz="1200" dirty="0"/>
              <a:t> </a:t>
            </a:r>
            <a:r>
              <a:rPr lang="en-US" sz="1200" dirty="0" err="1"/>
              <a:t>nužno</a:t>
            </a:r>
            <a:r>
              <a:rPr lang="en-US" sz="1200" dirty="0"/>
              <a:t> </a:t>
            </a:r>
            <a:r>
              <a:rPr lang="en-US" sz="1200" dirty="0" err="1"/>
              <a:t>odražavati</a:t>
            </a:r>
            <a:r>
              <a:rPr lang="en-US" sz="1200" dirty="0"/>
              <a:t> </a:t>
            </a:r>
            <a:r>
              <a:rPr lang="en-US" sz="1200" dirty="0" err="1"/>
              <a:t>stavove</a:t>
            </a:r>
            <a:r>
              <a:rPr lang="en-US" sz="1200" dirty="0"/>
              <a:t> </a:t>
            </a:r>
            <a:r>
              <a:rPr lang="en-US" sz="1200" dirty="0" err="1"/>
              <a:t>Evropske</a:t>
            </a:r>
            <a:r>
              <a:rPr lang="en-US" sz="1200" dirty="0"/>
              <a:t> </a:t>
            </a:r>
            <a:r>
              <a:rPr lang="en-US" sz="1200" dirty="0" err="1"/>
              <a:t>unije</a:t>
            </a:r>
            <a:r>
              <a:rPr lang="en-US" sz="1200" dirty="0"/>
              <a:t> </a:t>
            </a:r>
            <a:r>
              <a:rPr lang="en-US" sz="1200" dirty="0" err="1"/>
              <a:t>ili</a:t>
            </a:r>
            <a:r>
              <a:rPr lang="en-US" sz="1200" dirty="0"/>
              <a:t> </a:t>
            </a:r>
            <a:r>
              <a:rPr lang="en-US" sz="1200" dirty="0" err="1"/>
              <a:t>Fondacije</a:t>
            </a:r>
            <a:r>
              <a:rPr lang="en-US" sz="1200" dirty="0"/>
              <a:t> Tempus. Ni </a:t>
            </a:r>
            <a:r>
              <a:rPr lang="en-US" sz="1200" dirty="0" err="1"/>
              <a:t>Evropska</a:t>
            </a:r>
            <a:r>
              <a:rPr lang="en-US" sz="1200" dirty="0"/>
              <a:t> </a:t>
            </a:r>
            <a:r>
              <a:rPr lang="en-US" sz="1200" dirty="0" err="1"/>
              <a:t>unija</a:t>
            </a:r>
            <a:r>
              <a:rPr lang="en-US" sz="1200" dirty="0"/>
              <a:t> </a:t>
            </a:r>
            <a:r>
              <a:rPr lang="en-US" sz="1200" dirty="0" err="1"/>
              <a:t>ni</a:t>
            </a:r>
            <a:r>
              <a:rPr lang="en-US" sz="1200" dirty="0"/>
              <a:t> </a:t>
            </a:r>
            <a:r>
              <a:rPr lang="en-US" sz="1200" dirty="0" err="1"/>
              <a:t>Fondacija</a:t>
            </a:r>
            <a:r>
              <a:rPr lang="en-US" sz="1200" dirty="0"/>
              <a:t> Tempus ne </a:t>
            </a:r>
            <a:r>
              <a:rPr lang="en-US" sz="1200" dirty="0" err="1"/>
              <a:t>mogu</a:t>
            </a:r>
            <a:r>
              <a:rPr lang="en-US" sz="1200" dirty="0"/>
              <a:t> se </a:t>
            </a:r>
            <a:r>
              <a:rPr lang="en-US" sz="1200" dirty="0" err="1"/>
              <a:t>smatrati</a:t>
            </a:r>
            <a:r>
              <a:rPr lang="en-US" sz="1200" dirty="0"/>
              <a:t> </a:t>
            </a:r>
            <a:r>
              <a:rPr lang="en-US" sz="1200" dirty="0" err="1"/>
              <a:t>odgovornim</a:t>
            </a:r>
            <a:r>
              <a:rPr lang="en-US" sz="1200" dirty="0"/>
              <a:t> za </a:t>
            </a:r>
            <a:r>
              <a:rPr lang="en-US" sz="1200" dirty="0" err="1"/>
              <a:t>njihov</a:t>
            </a:r>
            <a:r>
              <a:rPr lang="en-US" sz="1200" dirty="0"/>
              <a:t> </a:t>
            </a:r>
            <a:r>
              <a:rPr lang="en-US" sz="1200" dirty="0" err="1"/>
              <a:t>sadržaj</a:t>
            </a:r>
            <a:r>
              <a:rPr lang="en-US" sz="12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159123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04C92B-D969-A7A9-0155-B429844AB4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614D92A-98FB-E695-0C98-F5EC0F2354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Ideje</a:t>
            </a:r>
            <a:r>
              <a:rPr lang="en-US" dirty="0"/>
              <a:t> za </a:t>
            </a:r>
            <a:r>
              <a:rPr lang="en-US" dirty="0" err="1"/>
              <a:t>primenu</a:t>
            </a:r>
            <a:r>
              <a:rPr lang="en-US" dirty="0"/>
              <a:t> </a:t>
            </a:r>
            <a:r>
              <a:rPr lang="en-US" dirty="0" err="1"/>
              <a:t>asistivnih</a:t>
            </a:r>
            <a:r>
              <a:rPr lang="en-US" dirty="0"/>
              <a:t> </a:t>
            </a:r>
            <a:r>
              <a:rPr lang="en-US" dirty="0" err="1"/>
              <a:t>tehnologija</a:t>
            </a:r>
            <a:r>
              <a:rPr lang="en-US" dirty="0"/>
              <a:t> 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5B733FA-FC09-A48F-9254-B910061F9A82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GB" sz="3200" b="1" dirty="0" err="1"/>
              <a:t>Pristupačnost</a:t>
            </a:r>
            <a:r>
              <a:rPr lang="en-GB" sz="3200" b="1" dirty="0"/>
              <a:t> za </a:t>
            </a:r>
            <a:r>
              <a:rPr lang="en-GB" sz="3200" b="1" dirty="0" err="1"/>
              <a:t>osobe</a:t>
            </a:r>
            <a:r>
              <a:rPr lang="en-GB" sz="3200" b="1" dirty="0"/>
              <a:t> </a:t>
            </a:r>
            <a:r>
              <a:rPr lang="en-GB" sz="3200" b="1" dirty="0" err="1"/>
              <a:t>sa</a:t>
            </a:r>
            <a:r>
              <a:rPr lang="en-GB" sz="3200" b="1" dirty="0"/>
              <a:t> </a:t>
            </a:r>
            <a:r>
              <a:rPr lang="en-GB" sz="3200" b="1" dirty="0" err="1"/>
              <a:t>oštećenjem</a:t>
            </a:r>
            <a:r>
              <a:rPr lang="en-GB" sz="3200" b="1" dirty="0"/>
              <a:t> </a:t>
            </a:r>
            <a:r>
              <a:rPr lang="en-GB" sz="3200" b="1" dirty="0" err="1"/>
              <a:t>vida</a:t>
            </a:r>
            <a:endParaRPr lang="en-GB" sz="3200" b="1" dirty="0"/>
          </a:p>
          <a:p>
            <a:pPr lvl="1"/>
            <a:r>
              <a:rPr lang="en-US" sz="2800" dirty="0"/>
              <a:t>audio </a:t>
            </a:r>
            <a:r>
              <a:rPr lang="en-US" sz="2800" dirty="0" err="1"/>
              <a:t>vodič</a:t>
            </a:r>
            <a:r>
              <a:rPr lang="en-US" sz="2800" dirty="0"/>
              <a:t> </a:t>
            </a:r>
            <a:r>
              <a:rPr lang="en-US" sz="2800" dirty="0" err="1"/>
              <a:t>sa</a:t>
            </a:r>
            <a:r>
              <a:rPr lang="en-US" sz="2800" dirty="0"/>
              <a:t> </a:t>
            </a:r>
            <a:r>
              <a:rPr lang="en-US" sz="2800" dirty="0" err="1"/>
              <a:t>podrškom</a:t>
            </a:r>
            <a:r>
              <a:rPr lang="en-US" sz="2800" dirty="0"/>
              <a:t> za </a:t>
            </a:r>
            <a:r>
              <a:rPr lang="en-US" sz="2800" dirty="0" err="1"/>
              <a:t>čitače</a:t>
            </a:r>
            <a:r>
              <a:rPr lang="en-US" sz="2800" dirty="0"/>
              <a:t> </a:t>
            </a:r>
            <a:r>
              <a:rPr lang="en-US" sz="2800" dirty="0" err="1"/>
              <a:t>ekrana</a:t>
            </a:r>
            <a:endParaRPr lang="en-US" sz="2800" dirty="0"/>
          </a:p>
          <a:p>
            <a:pPr lvl="1"/>
            <a:r>
              <a:rPr lang="en-US" sz="2800" dirty="0" err="1"/>
              <a:t>ručna</a:t>
            </a:r>
            <a:r>
              <a:rPr lang="en-US" sz="2800" dirty="0"/>
              <a:t> </a:t>
            </a:r>
            <a:r>
              <a:rPr lang="en-US" sz="2800" dirty="0" err="1"/>
              <a:t>elektronska</a:t>
            </a:r>
            <a:r>
              <a:rPr lang="en-US" sz="2800" dirty="0"/>
              <a:t> </a:t>
            </a:r>
            <a:r>
              <a:rPr lang="en-US" sz="2800" dirty="0" err="1"/>
              <a:t>lupa</a:t>
            </a:r>
            <a:endParaRPr lang="en-US" sz="2800" dirty="0"/>
          </a:p>
          <a:p>
            <a:pPr lvl="1"/>
            <a:r>
              <a:rPr lang="en-US" sz="2800" dirty="0"/>
              <a:t>QR </a:t>
            </a:r>
            <a:r>
              <a:rPr lang="en-US" sz="2800" dirty="0" err="1"/>
              <a:t>kodovi</a:t>
            </a:r>
            <a:r>
              <a:rPr lang="en-US" sz="2800" dirty="0"/>
              <a:t> </a:t>
            </a:r>
            <a:r>
              <a:rPr lang="en-US" sz="2800" dirty="0" err="1"/>
              <a:t>sa</a:t>
            </a:r>
            <a:r>
              <a:rPr lang="en-US" sz="2800" dirty="0"/>
              <a:t> </a:t>
            </a:r>
            <a:r>
              <a:rPr lang="en-US" sz="2800" dirty="0" err="1"/>
              <a:t>glasovnim</a:t>
            </a:r>
            <a:r>
              <a:rPr lang="en-US" sz="2800" dirty="0"/>
              <a:t> </a:t>
            </a:r>
            <a:r>
              <a:rPr lang="en-US" sz="2800" dirty="0" err="1"/>
              <a:t>sadržajem</a:t>
            </a:r>
            <a:endParaRPr lang="en-US" sz="2800" dirty="0"/>
          </a:p>
          <a:p>
            <a:pPr lvl="1"/>
            <a:r>
              <a:rPr lang="en-US" sz="2800" dirty="0" err="1"/>
              <a:t>tableti</a:t>
            </a:r>
            <a:r>
              <a:rPr lang="en-US" sz="2800" dirty="0"/>
              <a:t> </a:t>
            </a:r>
            <a:r>
              <a:rPr lang="en-US" sz="2800" dirty="0" err="1"/>
              <a:t>sa</a:t>
            </a:r>
            <a:r>
              <a:rPr lang="en-US" sz="2800" dirty="0"/>
              <a:t> </a:t>
            </a:r>
            <a:r>
              <a:rPr lang="en-US" sz="2800" dirty="0" err="1"/>
              <a:t>Brajevim</a:t>
            </a:r>
            <a:r>
              <a:rPr lang="en-US" sz="2800" dirty="0"/>
              <a:t> </a:t>
            </a:r>
            <a:r>
              <a:rPr lang="en-US" sz="2800" dirty="0" err="1"/>
              <a:t>displejom</a:t>
            </a:r>
            <a:endParaRPr lang="en-US" sz="2800" dirty="0"/>
          </a:p>
          <a:p>
            <a:pPr lvl="1"/>
            <a:r>
              <a:rPr lang="pl-PL" sz="2800" dirty="0"/>
              <a:t>sistem za audio navigaciju u zatvorenom prostoru</a:t>
            </a:r>
            <a:endParaRPr lang="en-US" sz="2800" dirty="0"/>
          </a:p>
          <a:p>
            <a:pPr lvl="1"/>
            <a:r>
              <a:rPr lang="en-US" sz="2800" dirty="0" err="1"/>
              <a:t>pametne</a:t>
            </a:r>
            <a:r>
              <a:rPr lang="en-US" sz="2800" dirty="0"/>
              <a:t> </a:t>
            </a:r>
            <a:r>
              <a:rPr lang="en-US" sz="2800" dirty="0" err="1"/>
              <a:t>asistivne</a:t>
            </a:r>
            <a:r>
              <a:rPr lang="en-US" sz="2800" dirty="0"/>
              <a:t> </a:t>
            </a:r>
            <a:r>
              <a:rPr lang="en-US" sz="2800" dirty="0" err="1"/>
              <a:t>naočare</a:t>
            </a:r>
            <a:endParaRPr lang="en-US" sz="2800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13E0B5E-B755-B22B-225A-C92D503E189C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GB" sz="3200" b="1" dirty="0" err="1"/>
              <a:t>Pristupačnost</a:t>
            </a:r>
            <a:r>
              <a:rPr lang="en-GB" sz="3200" b="1" dirty="0"/>
              <a:t> za </a:t>
            </a:r>
            <a:r>
              <a:rPr lang="en-GB" sz="3200" b="1" dirty="0" err="1"/>
              <a:t>osobe</a:t>
            </a:r>
            <a:r>
              <a:rPr lang="en-GB" sz="3200" b="1" dirty="0"/>
              <a:t> </a:t>
            </a:r>
            <a:r>
              <a:rPr lang="en-GB" sz="3200" b="1" dirty="0" err="1"/>
              <a:t>sa</a:t>
            </a:r>
            <a:r>
              <a:rPr lang="en-GB" sz="3200" b="1" dirty="0"/>
              <a:t> </a:t>
            </a:r>
            <a:r>
              <a:rPr lang="en-GB" sz="3200" b="1" dirty="0" err="1"/>
              <a:t>oštećenjem</a:t>
            </a:r>
            <a:r>
              <a:rPr lang="en-GB" sz="3200" b="1" dirty="0"/>
              <a:t> </a:t>
            </a:r>
            <a:r>
              <a:rPr lang="en-GB" sz="3200" b="1" dirty="0" err="1"/>
              <a:t>sluha</a:t>
            </a:r>
            <a:endParaRPr lang="en-GB" sz="3200" b="1" dirty="0"/>
          </a:p>
          <a:p>
            <a:pPr lvl="1"/>
            <a:r>
              <a:rPr lang="en-US" sz="2800" dirty="0" err="1"/>
              <a:t>prenosiva</a:t>
            </a:r>
            <a:r>
              <a:rPr lang="en-US" sz="2800" dirty="0"/>
              <a:t> </a:t>
            </a:r>
            <a:r>
              <a:rPr lang="en-US" sz="2800" dirty="0" err="1"/>
              <a:t>indukciona</a:t>
            </a:r>
            <a:r>
              <a:rPr lang="en-US" sz="2800" dirty="0"/>
              <a:t> </a:t>
            </a:r>
            <a:r>
              <a:rPr lang="en-US" sz="2800" dirty="0" err="1"/>
              <a:t>petlja</a:t>
            </a:r>
            <a:endParaRPr lang="en-GB" sz="2800" dirty="0"/>
          </a:p>
          <a:p>
            <a:pPr lvl="1"/>
            <a:r>
              <a:rPr lang="pl-PL" sz="2800" dirty="0"/>
              <a:t>tablet za pretvaranje govora u tekst</a:t>
            </a:r>
            <a:endParaRPr lang="en-US" sz="2800" dirty="0"/>
          </a:p>
          <a:p>
            <a:pPr lvl="1"/>
            <a:r>
              <a:rPr lang="en-US" sz="2800" dirty="0"/>
              <a:t>video </a:t>
            </a:r>
            <a:r>
              <a:rPr lang="en-US" sz="2800" dirty="0" err="1"/>
              <a:t>plejeri</a:t>
            </a:r>
            <a:r>
              <a:rPr lang="en-US" sz="2800" dirty="0"/>
              <a:t> </a:t>
            </a:r>
            <a:r>
              <a:rPr lang="en-US" sz="2800" dirty="0" err="1"/>
              <a:t>sa</a:t>
            </a:r>
            <a:r>
              <a:rPr lang="en-US" sz="2800" dirty="0"/>
              <a:t> </a:t>
            </a:r>
            <a:r>
              <a:rPr lang="en-US" sz="2800" dirty="0" err="1"/>
              <a:t>titlovima</a:t>
            </a:r>
            <a:endParaRPr lang="en-US" sz="2800" dirty="0"/>
          </a:p>
          <a:p>
            <a:pPr lvl="1"/>
            <a:r>
              <a:rPr lang="pl-PL" sz="2800" dirty="0"/>
              <a:t>indukcioni sistem za ozvučenje cele prostorije</a:t>
            </a:r>
            <a:endParaRPr lang="en-US" sz="2800" dirty="0"/>
          </a:p>
          <a:p>
            <a:pPr lvl="1"/>
            <a:r>
              <a:rPr lang="en-US" sz="2800" dirty="0"/>
              <a:t>AR </a:t>
            </a:r>
            <a:r>
              <a:rPr lang="en-US" sz="2800" dirty="0" err="1"/>
              <a:t>naočare</a:t>
            </a:r>
            <a:r>
              <a:rPr lang="en-US" sz="2800" dirty="0"/>
              <a:t> </a:t>
            </a:r>
            <a:r>
              <a:rPr lang="en-US" sz="2800" dirty="0" err="1"/>
              <a:t>sa</a:t>
            </a:r>
            <a:r>
              <a:rPr lang="en-US" sz="2800" dirty="0"/>
              <a:t> </a:t>
            </a:r>
            <a:r>
              <a:rPr lang="en-US" sz="2800" dirty="0" err="1"/>
              <a:t>prikazom</a:t>
            </a:r>
            <a:r>
              <a:rPr lang="en-US" sz="2800" dirty="0"/>
              <a:t> </a:t>
            </a:r>
            <a:r>
              <a:rPr lang="en-US" sz="2800" dirty="0" err="1"/>
              <a:t>titlova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1666028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B626F8-6CC0-C137-8A76-99AA6164C1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860A3DC-927D-D820-1FF6-16CC6B0077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Ideje</a:t>
            </a:r>
            <a:r>
              <a:rPr lang="en-US" dirty="0"/>
              <a:t> za </a:t>
            </a:r>
            <a:r>
              <a:rPr lang="en-US" dirty="0" err="1"/>
              <a:t>primenu</a:t>
            </a:r>
            <a:r>
              <a:rPr lang="en-US" dirty="0"/>
              <a:t> </a:t>
            </a:r>
            <a:r>
              <a:rPr lang="en-US" dirty="0" err="1"/>
              <a:t>asistivnih</a:t>
            </a:r>
            <a:r>
              <a:rPr lang="en-US" dirty="0"/>
              <a:t> </a:t>
            </a:r>
            <a:r>
              <a:rPr lang="en-US" dirty="0" err="1"/>
              <a:t>tehnologija</a:t>
            </a:r>
            <a:r>
              <a:rPr lang="en-US" dirty="0"/>
              <a:t> 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C9D6B46-7BA9-CFCE-9A0B-4F939F783FDD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GB" sz="3200" b="1" dirty="0"/>
              <a:t>Mobilnost </a:t>
            </a:r>
            <a:r>
              <a:rPr lang="en-GB" sz="3200" b="1" dirty="0" err="1"/>
              <a:t>i</a:t>
            </a:r>
            <a:r>
              <a:rPr lang="en-GB" sz="3200" b="1" dirty="0"/>
              <a:t> </a:t>
            </a:r>
            <a:r>
              <a:rPr lang="en-GB" sz="3200" b="1" dirty="0" err="1"/>
              <a:t>fizički</a:t>
            </a:r>
            <a:r>
              <a:rPr lang="en-GB" sz="3200" b="1" dirty="0"/>
              <a:t> </a:t>
            </a:r>
            <a:r>
              <a:rPr lang="en-GB" sz="3200" b="1" dirty="0" err="1"/>
              <a:t>invaliditet</a:t>
            </a:r>
            <a:endParaRPr lang="en-GB" sz="3200" b="1" dirty="0"/>
          </a:p>
          <a:p>
            <a:pPr lvl="1"/>
            <a:r>
              <a:rPr lang="pl-PL" sz="2800" dirty="0"/>
              <a:t>sistem za pozajmljivanje invalidskih kolica</a:t>
            </a:r>
            <a:endParaRPr lang="en-GB" sz="2800" dirty="0"/>
          </a:p>
          <a:p>
            <a:pPr lvl="1"/>
            <a:r>
              <a:rPr lang="en-US" sz="2800" dirty="0" err="1"/>
              <a:t>mobilni</a:t>
            </a:r>
            <a:r>
              <a:rPr lang="en-US" sz="2800" dirty="0"/>
              <a:t> </a:t>
            </a:r>
            <a:r>
              <a:rPr lang="en-US" sz="2800" dirty="0" err="1"/>
              <a:t>uređaj</a:t>
            </a:r>
            <a:r>
              <a:rPr lang="en-US" sz="2800" dirty="0"/>
              <a:t> za </a:t>
            </a:r>
            <a:r>
              <a:rPr lang="en-US" sz="2800" dirty="0" err="1"/>
              <a:t>savladavanje</a:t>
            </a:r>
            <a:r>
              <a:rPr lang="en-US" sz="2800" dirty="0"/>
              <a:t> </a:t>
            </a:r>
            <a:r>
              <a:rPr lang="en-US" sz="2800" dirty="0" err="1"/>
              <a:t>stepenica</a:t>
            </a:r>
            <a:endParaRPr lang="en-US" sz="2800" dirty="0"/>
          </a:p>
          <a:p>
            <a:pPr lvl="1"/>
            <a:r>
              <a:rPr lang="pl-PL" sz="2800" dirty="0"/>
              <a:t>aplikacija za navigaciju pristupačnim rutama</a:t>
            </a:r>
            <a:endParaRPr lang="en-US" sz="2800" dirty="0"/>
          </a:p>
          <a:p>
            <a:pPr lvl="1"/>
            <a:r>
              <a:rPr lang="en-US" sz="2800" dirty="0" err="1"/>
              <a:t>pametni</a:t>
            </a:r>
            <a:r>
              <a:rPr lang="en-US" sz="2800" dirty="0"/>
              <a:t> lift / </a:t>
            </a:r>
            <a:r>
              <a:rPr lang="en-US" sz="2800" dirty="0" err="1"/>
              <a:t>vertikalna</a:t>
            </a:r>
            <a:r>
              <a:rPr lang="en-US" sz="2800" dirty="0"/>
              <a:t> </a:t>
            </a:r>
            <a:r>
              <a:rPr lang="en-US" sz="2800" dirty="0" err="1"/>
              <a:t>platforma</a:t>
            </a:r>
            <a:endParaRPr lang="en-US" sz="2800" dirty="0"/>
          </a:p>
          <a:p>
            <a:pPr lvl="1"/>
            <a:r>
              <a:rPr lang="pl-PL" sz="2800" dirty="0"/>
              <a:t>autonomna invalidska kolica za kretanje u zatvorenom prostoru</a:t>
            </a:r>
            <a:endParaRPr lang="en-US" sz="2800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B4C71E8-9799-B18A-4F58-0FD29726C73A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GB" sz="3200" b="1" dirty="0" err="1"/>
              <a:t>Kognitivne</a:t>
            </a:r>
            <a:r>
              <a:rPr lang="en-GB" sz="3200" b="1" dirty="0"/>
              <a:t> </a:t>
            </a:r>
            <a:r>
              <a:rPr lang="en-GB" sz="3200" b="1" dirty="0" err="1"/>
              <a:t>teškoće</a:t>
            </a:r>
            <a:endParaRPr lang="en-GB" sz="3200" b="1" dirty="0"/>
          </a:p>
          <a:p>
            <a:pPr lvl="1"/>
            <a:r>
              <a:rPr lang="pl-PL" sz="2800" dirty="0"/>
              <a:t>digitalni vodiči na jednostavnom i razumljivom jeziku</a:t>
            </a:r>
            <a:endParaRPr lang="en-GB" sz="2800" dirty="0"/>
          </a:p>
          <a:p>
            <a:pPr lvl="1"/>
            <a:r>
              <a:rPr lang="en-US" sz="2800" dirty="0" err="1"/>
              <a:t>aplikacija</a:t>
            </a:r>
            <a:r>
              <a:rPr lang="en-US" sz="2800" dirty="0"/>
              <a:t> </a:t>
            </a:r>
            <a:r>
              <a:rPr lang="en-US" sz="2800" dirty="0" err="1"/>
              <a:t>sa</a:t>
            </a:r>
            <a:r>
              <a:rPr lang="en-US" sz="2800" dirty="0"/>
              <a:t> </a:t>
            </a:r>
            <a:r>
              <a:rPr lang="en-US" sz="2800" dirty="0" err="1"/>
              <a:t>vizuelnim</a:t>
            </a:r>
            <a:r>
              <a:rPr lang="en-US" sz="2800" dirty="0"/>
              <a:t> </a:t>
            </a:r>
            <a:r>
              <a:rPr lang="en-US" sz="2800" dirty="0" err="1"/>
              <a:t>rasporedom</a:t>
            </a:r>
            <a:r>
              <a:rPr lang="en-US" sz="2800" dirty="0"/>
              <a:t> </a:t>
            </a:r>
            <a:r>
              <a:rPr lang="en-US" sz="2800" dirty="0" err="1"/>
              <a:t>aktivnosti</a:t>
            </a:r>
            <a:endParaRPr lang="en-US" sz="2800" dirty="0"/>
          </a:p>
          <a:p>
            <a:pPr lvl="1"/>
            <a:r>
              <a:rPr lang="en-US" sz="2800" dirty="0" err="1"/>
              <a:t>slušalice</a:t>
            </a:r>
            <a:r>
              <a:rPr lang="en-US" sz="2800" dirty="0"/>
              <a:t> za </a:t>
            </a:r>
            <a:r>
              <a:rPr lang="en-US" sz="2800" dirty="0" err="1"/>
              <a:t>regulaciju</a:t>
            </a:r>
            <a:r>
              <a:rPr lang="en-US" sz="2800" dirty="0"/>
              <a:t> </a:t>
            </a:r>
            <a:r>
              <a:rPr lang="en-US" sz="2800" dirty="0" err="1"/>
              <a:t>senzornih</a:t>
            </a:r>
            <a:r>
              <a:rPr lang="en-US" sz="2800" dirty="0"/>
              <a:t> </a:t>
            </a:r>
            <a:r>
              <a:rPr lang="en-US" sz="2800" dirty="0" err="1"/>
              <a:t>stimulusa</a:t>
            </a:r>
            <a:endParaRPr lang="en-US" sz="2800" dirty="0"/>
          </a:p>
          <a:p>
            <a:pPr lvl="1"/>
            <a:r>
              <a:rPr lang="pl-PL" sz="2800" dirty="0"/>
              <a:t>sistem rezervacije termina za ulazak</a:t>
            </a:r>
            <a:endParaRPr lang="en-US" sz="2800" dirty="0"/>
          </a:p>
          <a:p>
            <a:pPr lvl="1"/>
            <a:r>
              <a:rPr lang="pl-PL" sz="2800" dirty="0"/>
              <a:t>personalizovana adaptivna aplikacija za obilazak</a:t>
            </a:r>
            <a:endParaRPr lang="en-US" sz="2800" dirty="0"/>
          </a:p>
          <a:p>
            <a:pPr lvl="1"/>
            <a:r>
              <a:rPr lang="pl-PL" sz="2800" dirty="0"/>
              <a:t>stanice za smirivanje uz biofidbek tehnologiju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67900912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8AFF57-63C7-88D4-BBDD-72BD757E80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325512F-AB98-A4CF-15F1-3255DE6648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Ideje</a:t>
            </a:r>
            <a:r>
              <a:rPr lang="en-US" dirty="0"/>
              <a:t> za </a:t>
            </a:r>
            <a:r>
              <a:rPr lang="en-US" dirty="0" err="1"/>
              <a:t>primenu</a:t>
            </a:r>
            <a:r>
              <a:rPr lang="en-US" dirty="0"/>
              <a:t> </a:t>
            </a:r>
            <a:r>
              <a:rPr lang="en-US" dirty="0" err="1"/>
              <a:t>asistivnih</a:t>
            </a:r>
            <a:r>
              <a:rPr lang="en-US" dirty="0"/>
              <a:t> </a:t>
            </a:r>
            <a:r>
              <a:rPr lang="en-US" dirty="0" err="1"/>
              <a:t>tehnologija</a:t>
            </a:r>
            <a:r>
              <a:rPr lang="en-US" dirty="0"/>
              <a:t> 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20472C09-776C-818B-B710-877A4C4454B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357842"/>
          </a:xfrm>
        </p:spPr>
        <p:txBody>
          <a:bodyPr>
            <a:normAutofit fontScale="92500" lnSpcReduction="10000"/>
          </a:bodyPr>
          <a:lstStyle/>
          <a:p>
            <a:r>
              <a:rPr lang="en-GB" sz="3200" b="1" dirty="0" err="1"/>
              <a:t>Inkluzivne</a:t>
            </a:r>
            <a:r>
              <a:rPr lang="en-GB" sz="3200" b="1" dirty="0"/>
              <a:t> </a:t>
            </a:r>
            <a:r>
              <a:rPr lang="en-GB" sz="3200" b="1" dirty="0" err="1"/>
              <a:t>izložbene</a:t>
            </a:r>
            <a:r>
              <a:rPr lang="en-GB" sz="3200" b="1" dirty="0"/>
              <a:t> </a:t>
            </a:r>
            <a:r>
              <a:rPr lang="en-GB" sz="3200" b="1" dirty="0" err="1"/>
              <a:t>postavke</a:t>
            </a:r>
            <a:endParaRPr lang="en-GB" sz="3200" b="1" dirty="0"/>
          </a:p>
          <a:p>
            <a:pPr lvl="1"/>
            <a:r>
              <a:rPr lang="en-US" sz="2800" dirty="0" err="1"/>
              <a:t>interaktivni</a:t>
            </a:r>
            <a:r>
              <a:rPr lang="en-US" sz="2800" dirty="0"/>
              <a:t> </a:t>
            </a:r>
            <a:r>
              <a:rPr lang="en-US" sz="2800" dirty="0" err="1"/>
              <a:t>kiosci</a:t>
            </a:r>
            <a:r>
              <a:rPr lang="en-US" sz="2800" dirty="0"/>
              <a:t> </a:t>
            </a:r>
            <a:r>
              <a:rPr lang="en-US" sz="2800" dirty="0" err="1"/>
              <a:t>sa</a:t>
            </a:r>
            <a:r>
              <a:rPr lang="en-US" sz="2800" dirty="0"/>
              <a:t> </a:t>
            </a:r>
            <a:r>
              <a:rPr lang="en-US" sz="2800" dirty="0" err="1"/>
              <a:t>ekranom</a:t>
            </a:r>
            <a:r>
              <a:rPr lang="en-US" sz="2800" dirty="0"/>
              <a:t> </a:t>
            </a:r>
            <a:r>
              <a:rPr lang="en-US" sz="2800" dirty="0" err="1"/>
              <a:t>osetljivim</a:t>
            </a:r>
            <a:r>
              <a:rPr lang="en-US" sz="2800" dirty="0"/>
              <a:t> </a:t>
            </a:r>
            <a:r>
              <a:rPr lang="en-US" sz="2800" dirty="0" err="1"/>
              <a:t>na</a:t>
            </a:r>
            <a:r>
              <a:rPr lang="en-US" sz="2800" dirty="0"/>
              <a:t> </a:t>
            </a:r>
            <a:r>
              <a:rPr lang="en-US" sz="2800" dirty="0" err="1"/>
              <a:t>dodir</a:t>
            </a:r>
            <a:r>
              <a:rPr lang="en-US" sz="2800" dirty="0"/>
              <a:t> </a:t>
            </a:r>
            <a:r>
              <a:rPr lang="en-US" sz="2800" dirty="0" err="1"/>
              <a:t>i</a:t>
            </a:r>
            <a:r>
              <a:rPr lang="en-US" sz="2800" dirty="0"/>
              <a:t> </a:t>
            </a:r>
            <a:r>
              <a:rPr lang="en-US" sz="2800" dirty="0" err="1"/>
              <a:t>režimom</a:t>
            </a:r>
            <a:r>
              <a:rPr lang="en-US" sz="2800" dirty="0"/>
              <a:t> </a:t>
            </a:r>
            <a:r>
              <a:rPr lang="en-US" sz="2800" dirty="0" err="1"/>
              <a:t>pristupačnosti</a:t>
            </a:r>
            <a:r>
              <a:rPr lang="en-US" sz="2800" dirty="0"/>
              <a:t> </a:t>
            </a:r>
          </a:p>
          <a:p>
            <a:pPr lvl="1"/>
            <a:r>
              <a:rPr lang="en-US" sz="2800" dirty="0" err="1"/>
              <a:t>multisenzorne</a:t>
            </a:r>
            <a:r>
              <a:rPr lang="en-US" sz="2800" dirty="0"/>
              <a:t> audio </a:t>
            </a:r>
            <a:r>
              <a:rPr lang="en-US" sz="2800" dirty="0" err="1"/>
              <a:t>klupe</a:t>
            </a:r>
            <a:r>
              <a:rPr lang="en-US" sz="2800" dirty="0"/>
              <a:t> </a:t>
            </a:r>
          </a:p>
          <a:p>
            <a:pPr lvl="1"/>
            <a:r>
              <a:rPr lang="en-US" sz="2800" dirty="0"/>
              <a:t>3D </a:t>
            </a:r>
            <a:r>
              <a:rPr lang="en-US" sz="2800" dirty="0" err="1"/>
              <a:t>štampane</a:t>
            </a:r>
            <a:r>
              <a:rPr lang="en-US" sz="2800" dirty="0"/>
              <a:t> </a:t>
            </a:r>
            <a:r>
              <a:rPr lang="en-US" sz="2800" dirty="0" err="1"/>
              <a:t>replike</a:t>
            </a:r>
            <a:r>
              <a:rPr lang="en-US" sz="2800" dirty="0"/>
              <a:t> </a:t>
            </a:r>
            <a:r>
              <a:rPr lang="en-US" sz="2800" dirty="0" err="1"/>
              <a:t>artefakata</a:t>
            </a:r>
            <a:r>
              <a:rPr lang="en-US" sz="2800" dirty="0"/>
              <a:t> </a:t>
            </a:r>
          </a:p>
          <a:p>
            <a:pPr lvl="1"/>
            <a:r>
              <a:rPr lang="en-US" sz="2800" dirty="0"/>
              <a:t>VR </a:t>
            </a:r>
            <a:r>
              <a:rPr lang="en-US" sz="2800" dirty="0" err="1"/>
              <a:t>obilazak</a:t>
            </a:r>
            <a:r>
              <a:rPr lang="en-US" sz="2800" dirty="0"/>
              <a:t> </a:t>
            </a:r>
            <a:r>
              <a:rPr lang="en-US" sz="2800" dirty="0" err="1"/>
              <a:t>nepristupačnih</a:t>
            </a:r>
            <a:r>
              <a:rPr lang="en-US" sz="2800" dirty="0"/>
              <a:t> </a:t>
            </a:r>
            <a:r>
              <a:rPr lang="en-US" sz="2800" dirty="0" err="1"/>
              <a:t>delova</a:t>
            </a:r>
            <a:r>
              <a:rPr lang="en-US" sz="2800" dirty="0"/>
              <a:t> </a:t>
            </a:r>
            <a:r>
              <a:rPr lang="en-US" sz="2800" dirty="0" err="1"/>
              <a:t>lokaliteta</a:t>
            </a:r>
            <a:r>
              <a:rPr lang="en-US" sz="2800" dirty="0"/>
              <a:t> </a:t>
            </a:r>
          </a:p>
          <a:p>
            <a:pPr lvl="1"/>
            <a:r>
              <a:rPr lang="en-US" sz="2800" dirty="0" err="1"/>
              <a:t>potpuno</a:t>
            </a:r>
            <a:r>
              <a:rPr lang="en-US" sz="2800" dirty="0"/>
              <a:t> </a:t>
            </a:r>
            <a:r>
              <a:rPr lang="en-US" sz="2800" dirty="0" err="1"/>
              <a:t>imerzivna</a:t>
            </a:r>
            <a:r>
              <a:rPr lang="en-US" sz="2800" dirty="0"/>
              <a:t> </a:t>
            </a:r>
            <a:r>
              <a:rPr lang="en-US" sz="2800" dirty="0" err="1"/>
              <a:t>galerija</a:t>
            </a:r>
            <a:r>
              <a:rPr lang="en-US" sz="2800" dirty="0"/>
              <a:t> </a:t>
            </a:r>
            <a:r>
              <a:rPr lang="en-US" sz="2800" dirty="0" err="1"/>
              <a:t>pristupačnosti</a:t>
            </a:r>
            <a:r>
              <a:rPr lang="en-US" sz="2800" dirty="0"/>
              <a:t> </a:t>
            </a:r>
          </a:p>
          <a:p>
            <a:pPr lvl="1"/>
            <a:r>
              <a:rPr lang="en-US" sz="2800" dirty="0"/>
              <a:t>AI </a:t>
            </a:r>
            <a:r>
              <a:rPr lang="en-US" sz="2800" dirty="0" err="1"/>
              <a:t>muzejski</a:t>
            </a:r>
            <a:r>
              <a:rPr lang="en-US" sz="2800" dirty="0"/>
              <a:t> </a:t>
            </a:r>
            <a:r>
              <a:rPr lang="en-US" sz="2800" dirty="0" err="1"/>
              <a:t>asistent</a:t>
            </a:r>
            <a:r>
              <a:rPr lang="en-US" sz="2800" dirty="0"/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B1261B-133C-8D01-801B-A745E1DC3080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10000"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59628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42EBFD-F275-94F9-3999-0A89707D7A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Ključne</a:t>
            </a:r>
            <a:r>
              <a:rPr lang="en-US" dirty="0"/>
              <a:t> </a:t>
            </a:r>
            <a:r>
              <a:rPr lang="en-US" dirty="0" err="1"/>
              <a:t>poruke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B931C8-DBD2-BB1C-4E26-E0669E8B7C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lvl="0" indent="-457200">
              <a:buClr>
                <a:schemeClr val="bg2">
                  <a:lumMod val="50000"/>
                </a:schemeClr>
              </a:buClr>
              <a:buFont typeface="+mj-lt"/>
              <a:buAutoNum type="arabicParenR"/>
            </a:pPr>
            <a:r>
              <a:rPr lang="en-GB" sz="2400" b="1" dirty="0" err="1"/>
              <a:t>Asistivne</a:t>
            </a:r>
            <a:r>
              <a:rPr lang="en-GB" sz="2400" b="1" dirty="0"/>
              <a:t> </a:t>
            </a:r>
            <a:r>
              <a:rPr lang="en-GB" sz="2400" b="1" dirty="0" err="1"/>
              <a:t>tehnologije</a:t>
            </a:r>
            <a:r>
              <a:rPr lang="en-GB" sz="2400" b="1" dirty="0"/>
              <a:t> </a:t>
            </a:r>
            <a:r>
              <a:rPr lang="en-GB" sz="2400" b="1" dirty="0" err="1"/>
              <a:t>odgovaraju</a:t>
            </a:r>
            <a:r>
              <a:rPr lang="en-GB" sz="2400" b="1" dirty="0"/>
              <a:t> </a:t>
            </a:r>
            <a:r>
              <a:rPr lang="en-GB" sz="2400" b="1" dirty="0" err="1"/>
              <a:t>na</a:t>
            </a:r>
            <a:r>
              <a:rPr lang="en-GB" sz="2400" b="1" dirty="0"/>
              <a:t> </a:t>
            </a:r>
            <a:r>
              <a:rPr lang="en-GB" sz="2400" b="1" dirty="0" err="1"/>
              <a:t>različite</a:t>
            </a:r>
            <a:r>
              <a:rPr lang="en-GB" sz="2400" b="1" dirty="0"/>
              <a:t> </a:t>
            </a:r>
            <a:r>
              <a:rPr lang="en-GB" sz="2400" b="1" dirty="0" err="1"/>
              <a:t>potrebe</a:t>
            </a:r>
            <a:r>
              <a:rPr lang="en-GB" sz="2400" b="1" dirty="0"/>
              <a:t> </a:t>
            </a:r>
            <a:r>
              <a:rPr lang="en-GB" sz="2400" b="1" dirty="0" err="1"/>
              <a:t>korisnika</a:t>
            </a:r>
            <a:endParaRPr lang="en-GB" sz="2400" b="1" dirty="0"/>
          </a:p>
          <a:p>
            <a:pPr marL="457200" lvl="0" indent="-457200">
              <a:buClr>
                <a:schemeClr val="bg2">
                  <a:lumMod val="50000"/>
                </a:schemeClr>
              </a:buClr>
              <a:buFont typeface="+mj-lt"/>
              <a:buAutoNum type="arabicParenR"/>
            </a:pPr>
            <a:r>
              <a:rPr lang="en-US" sz="2400" b="1" dirty="0" err="1"/>
              <a:t>Razumevanje</a:t>
            </a:r>
            <a:r>
              <a:rPr lang="en-US" sz="2400" b="1" dirty="0"/>
              <a:t> </a:t>
            </a:r>
            <a:r>
              <a:rPr lang="en-US" sz="2400" b="1" dirty="0" err="1"/>
              <a:t>i</a:t>
            </a:r>
            <a:r>
              <a:rPr lang="en-US" sz="2400" b="1" dirty="0"/>
              <a:t> </a:t>
            </a:r>
            <a:r>
              <a:rPr lang="en-US" sz="2400" b="1" dirty="0" err="1"/>
              <a:t>primena</a:t>
            </a:r>
            <a:r>
              <a:rPr lang="en-US" sz="2400" b="1" dirty="0"/>
              <a:t> WCAG </a:t>
            </a:r>
            <a:r>
              <a:rPr lang="en-US" sz="2400" b="1" dirty="0" err="1"/>
              <a:t>smernica</a:t>
            </a:r>
            <a:r>
              <a:rPr lang="en-US" sz="2400" b="1" dirty="0"/>
              <a:t> </a:t>
            </a:r>
            <a:r>
              <a:rPr lang="en-US" sz="2400" dirty="0" err="1"/>
              <a:t>i</a:t>
            </a:r>
            <a:r>
              <a:rPr lang="en-US" sz="2400" dirty="0"/>
              <a:t> </a:t>
            </a:r>
            <a:r>
              <a:rPr lang="en-US" sz="2400" dirty="0" err="1"/>
              <a:t>principa</a:t>
            </a:r>
            <a:r>
              <a:rPr lang="en-US" sz="2400" dirty="0"/>
              <a:t> </a:t>
            </a:r>
            <a:r>
              <a:rPr lang="en-US" sz="2400" dirty="0" err="1"/>
              <a:t>digitalne</a:t>
            </a:r>
            <a:r>
              <a:rPr lang="en-US" sz="2400" dirty="0"/>
              <a:t> </a:t>
            </a:r>
            <a:r>
              <a:rPr lang="en-US" sz="2400" dirty="0" err="1"/>
              <a:t>pristupačnosti</a:t>
            </a:r>
            <a:r>
              <a:rPr lang="en-US" sz="2400" dirty="0"/>
              <a:t> od </a:t>
            </a:r>
            <a:r>
              <a:rPr lang="en-US" sz="2400" dirty="0" err="1"/>
              <a:t>ključnog</a:t>
            </a:r>
            <a:r>
              <a:rPr lang="en-US" sz="2400" dirty="0"/>
              <a:t> </a:t>
            </a:r>
            <a:r>
              <a:rPr lang="en-US" sz="2400" dirty="0" err="1"/>
              <a:t>su</a:t>
            </a:r>
            <a:r>
              <a:rPr lang="en-US" sz="2400" dirty="0"/>
              <a:t> </a:t>
            </a:r>
            <a:r>
              <a:rPr lang="en-US" sz="2400" dirty="0" err="1"/>
              <a:t>značaja</a:t>
            </a:r>
            <a:r>
              <a:rPr lang="en-US" sz="2400" dirty="0"/>
              <a:t>, </a:t>
            </a:r>
            <a:r>
              <a:rPr lang="en-US" sz="2400" dirty="0" err="1"/>
              <a:t>jer</a:t>
            </a:r>
            <a:r>
              <a:rPr lang="en-US" sz="2400" dirty="0"/>
              <a:t> se </a:t>
            </a:r>
            <a:r>
              <a:rPr lang="en-US" sz="2400" dirty="0" err="1"/>
              <a:t>promocija</a:t>
            </a:r>
            <a:r>
              <a:rPr lang="en-US" sz="2400" dirty="0"/>
              <a:t> </a:t>
            </a:r>
            <a:r>
              <a:rPr lang="en-US" sz="2400" dirty="0" err="1"/>
              <a:t>turizma</a:t>
            </a:r>
            <a:r>
              <a:rPr lang="en-US" sz="2400" dirty="0"/>
              <a:t> </a:t>
            </a:r>
            <a:r>
              <a:rPr lang="en-US" sz="2400" dirty="0" err="1"/>
              <a:t>i</a:t>
            </a:r>
            <a:r>
              <a:rPr lang="en-US" sz="2400" dirty="0"/>
              <a:t> </a:t>
            </a:r>
            <a:r>
              <a:rPr lang="en-US" sz="2400" dirty="0" err="1"/>
              <a:t>planiranje</a:t>
            </a:r>
            <a:r>
              <a:rPr lang="en-US" sz="2400" dirty="0"/>
              <a:t> </a:t>
            </a:r>
            <a:r>
              <a:rPr lang="en-US" sz="2400" dirty="0" err="1"/>
              <a:t>posete</a:t>
            </a:r>
            <a:r>
              <a:rPr lang="en-US" sz="2400" dirty="0"/>
              <a:t> u </a:t>
            </a:r>
            <a:r>
              <a:rPr lang="en-US" sz="2400" dirty="0" err="1"/>
              <a:t>velikoj</a:t>
            </a:r>
            <a:r>
              <a:rPr lang="en-US" sz="2400" dirty="0"/>
              <a:t> meri </a:t>
            </a:r>
            <a:r>
              <a:rPr lang="en-US" sz="2400" dirty="0" err="1"/>
              <a:t>odvijaju</a:t>
            </a:r>
            <a:r>
              <a:rPr lang="en-US" sz="2400" dirty="0"/>
              <a:t> </a:t>
            </a:r>
            <a:r>
              <a:rPr lang="en-US" sz="2400" dirty="0" err="1"/>
              <a:t>onlajn</a:t>
            </a:r>
            <a:r>
              <a:rPr lang="en-GB" sz="2400" dirty="0"/>
              <a:t>.</a:t>
            </a:r>
          </a:p>
          <a:p>
            <a:pPr marL="457200" lvl="0" indent="-457200">
              <a:buClr>
                <a:schemeClr val="bg2">
                  <a:lumMod val="50000"/>
                </a:schemeClr>
              </a:buClr>
              <a:buFont typeface="+mj-lt"/>
              <a:buAutoNum type="arabicParenR"/>
            </a:pPr>
            <a:r>
              <a:rPr lang="it-IT" sz="2400" b="1" dirty="0"/>
              <a:t>Inovativni trendovi (VR, AR, AI) </a:t>
            </a:r>
            <a:r>
              <a:rPr lang="it-IT" sz="2400" dirty="0"/>
              <a:t>nose veliki potencijal </a:t>
            </a:r>
            <a:endParaRPr lang="en-GB" sz="2400" dirty="0"/>
          </a:p>
          <a:p>
            <a:pPr marL="457200" lvl="0" indent="-457200">
              <a:buClr>
                <a:schemeClr val="bg2">
                  <a:lumMod val="50000"/>
                </a:schemeClr>
              </a:buClr>
              <a:buFont typeface="+mj-lt"/>
              <a:buAutoNum type="arabicParenR"/>
            </a:pPr>
            <a:r>
              <a:rPr lang="en-US" sz="2400" dirty="0" err="1"/>
              <a:t>Važno</a:t>
            </a:r>
            <a:r>
              <a:rPr lang="en-US" sz="2400" dirty="0"/>
              <a:t> je </a:t>
            </a:r>
            <a:r>
              <a:rPr lang="en-US" sz="2400" b="1" dirty="0" err="1"/>
              <a:t>demonstrirati</a:t>
            </a:r>
            <a:r>
              <a:rPr lang="en-US" sz="2400" b="1" dirty="0"/>
              <a:t> </a:t>
            </a:r>
            <a:r>
              <a:rPr lang="en-US" sz="2400" dirty="0" err="1"/>
              <a:t>primenu</a:t>
            </a:r>
            <a:r>
              <a:rPr lang="en-US" sz="2400" b="1" dirty="0"/>
              <a:t> </a:t>
            </a:r>
            <a:r>
              <a:rPr lang="en-US" sz="2400" dirty="0" err="1"/>
              <a:t>asistivnih</a:t>
            </a:r>
            <a:r>
              <a:rPr lang="en-US" sz="2400" dirty="0"/>
              <a:t> </a:t>
            </a:r>
            <a:r>
              <a:rPr lang="en-US" sz="2400" dirty="0" err="1"/>
              <a:t>tehnologija</a:t>
            </a:r>
            <a:r>
              <a:rPr lang="en-US" sz="2400" dirty="0"/>
              <a:t> </a:t>
            </a:r>
            <a:r>
              <a:rPr lang="en-US" sz="2400" b="1" dirty="0" err="1"/>
              <a:t>i</a:t>
            </a:r>
            <a:r>
              <a:rPr lang="en-US" sz="2400" b="1" dirty="0"/>
              <a:t> </a:t>
            </a:r>
            <a:r>
              <a:rPr lang="en-US" sz="2400" b="1" dirty="0" err="1"/>
              <a:t>obučavati</a:t>
            </a:r>
            <a:r>
              <a:rPr lang="en-US" sz="2400" b="1" dirty="0"/>
              <a:t> </a:t>
            </a:r>
            <a:r>
              <a:rPr lang="en-US" sz="2400" dirty="0" err="1"/>
              <a:t>druge</a:t>
            </a:r>
            <a:r>
              <a:rPr lang="en-US" sz="2400" dirty="0"/>
              <a:t> za </a:t>
            </a:r>
            <a:r>
              <a:rPr lang="en-US" sz="2400" dirty="0" err="1"/>
              <a:t>njihovo</a:t>
            </a:r>
            <a:r>
              <a:rPr lang="en-US" sz="2400" dirty="0"/>
              <a:t> </a:t>
            </a:r>
            <a:r>
              <a:rPr lang="en-US" sz="2400" dirty="0" err="1"/>
              <a:t>korišćenje</a:t>
            </a:r>
            <a:r>
              <a:rPr lang="en-GB" sz="2400" dirty="0"/>
              <a:t>.</a:t>
            </a:r>
          </a:p>
          <a:p>
            <a:pPr marL="457200" lvl="0" indent="-457200">
              <a:buClr>
                <a:schemeClr val="bg2">
                  <a:lumMod val="50000"/>
                </a:schemeClr>
              </a:buClr>
              <a:buFont typeface="+mj-lt"/>
              <a:buAutoNum type="arabicParenR"/>
            </a:pPr>
            <a:r>
              <a:rPr lang="en-US" sz="2400" b="1" dirty="0" err="1"/>
              <a:t>Tehnologija</a:t>
            </a:r>
            <a:r>
              <a:rPr lang="en-US" sz="2400" b="1" dirty="0"/>
              <a:t> je </a:t>
            </a:r>
            <a:r>
              <a:rPr lang="en-US" sz="2400" b="1" dirty="0" err="1"/>
              <a:t>alat</a:t>
            </a:r>
            <a:r>
              <a:rPr lang="en-US" sz="2400" b="1" dirty="0"/>
              <a:t>, a ne </a:t>
            </a:r>
            <a:r>
              <a:rPr lang="en-US" sz="2400" b="1" dirty="0" err="1"/>
              <a:t>zamena</a:t>
            </a:r>
            <a:r>
              <a:rPr lang="en-US" sz="2400" b="1" dirty="0"/>
              <a:t> za </a:t>
            </a:r>
            <a:r>
              <a:rPr lang="en-US" sz="2400" b="1" dirty="0" err="1"/>
              <a:t>empatiju</a:t>
            </a:r>
            <a:r>
              <a:rPr lang="en-US" sz="2400" b="1" dirty="0"/>
              <a:t> </a:t>
            </a:r>
            <a:r>
              <a:rPr lang="en-US" sz="2400" b="1" dirty="0" err="1"/>
              <a:t>i</a:t>
            </a:r>
            <a:r>
              <a:rPr lang="en-US" sz="2400" b="1" dirty="0"/>
              <a:t> </a:t>
            </a:r>
            <a:r>
              <a:rPr lang="en-US" sz="2400" b="1" dirty="0" err="1"/>
              <a:t>fizičku</a:t>
            </a:r>
            <a:r>
              <a:rPr lang="en-US" sz="2400" b="1" dirty="0"/>
              <a:t> </a:t>
            </a:r>
            <a:r>
              <a:rPr lang="en-US" sz="2400" b="1" dirty="0" err="1"/>
              <a:t>inkluziju</a:t>
            </a:r>
            <a:r>
              <a:rPr lang="en-GB" sz="2400" b="1" dirty="0"/>
              <a:t>.</a:t>
            </a:r>
          </a:p>
          <a:p>
            <a:pPr marL="457200" lvl="0" indent="-457200">
              <a:buClr>
                <a:schemeClr val="bg2">
                  <a:lumMod val="50000"/>
                </a:schemeClr>
              </a:buClr>
              <a:buFont typeface="+mj-lt"/>
              <a:buAutoNum type="arabicParenR"/>
            </a:pPr>
            <a:r>
              <a:rPr lang="en-US" sz="2400" b="1" dirty="0"/>
              <a:t>Cost-benefit </a:t>
            </a:r>
            <a:r>
              <a:rPr lang="en-US" sz="2400" b="1" dirty="0" err="1"/>
              <a:t>analiza</a:t>
            </a:r>
            <a:r>
              <a:rPr lang="en-US" sz="2400" b="1" dirty="0"/>
              <a:t> </a:t>
            </a:r>
            <a:r>
              <a:rPr lang="en-US" sz="2400" dirty="0" err="1"/>
              <a:t>i</a:t>
            </a:r>
            <a:r>
              <a:rPr lang="en-US" sz="2400" dirty="0"/>
              <a:t> </a:t>
            </a:r>
            <a:r>
              <a:rPr lang="en-US" sz="2400" dirty="0" err="1"/>
              <a:t>dugoročna</a:t>
            </a:r>
            <a:r>
              <a:rPr lang="en-US" sz="2400" dirty="0"/>
              <a:t> </a:t>
            </a:r>
            <a:r>
              <a:rPr lang="en-US" sz="2400" dirty="0" err="1"/>
              <a:t>održivost</a:t>
            </a:r>
            <a:r>
              <a:rPr lang="en-US" sz="2400" dirty="0"/>
              <a:t> se </a:t>
            </a:r>
            <a:r>
              <a:rPr lang="en-US" sz="2400" dirty="0" err="1"/>
              <a:t>moraju</a:t>
            </a:r>
            <a:r>
              <a:rPr lang="en-US" sz="2400" dirty="0"/>
              <a:t> </a:t>
            </a:r>
            <a:r>
              <a:rPr lang="en-US" sz="2400" dirty="0" err="1"/>
              <a:t>uzeti</a:t>
            </a:r>
            <a:r>
              <a:rPr lang="en-US" sz="2400" dirty="0"/>
              <a:t> u </a:t>
            </a:r>
            <a:r>
              <a:rPr lang="en-US" sz="2400" dirty="0" err="1"/>
              <a:t>obzir</a:t>
            </a:r>
            <a:r>
              <a:rPr lang="en-GB" sz="2400" dirty="0"/>
              <a:t>. 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27574907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2C7982B-C8B2-D821-F153-08951E75AF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3754" y="2937217"/>
            <a:ext cx="3200400" cy="846406"/>
          </a:xfrm>
        </p:spPr>
        <p:txBody>
          <a:bodyPr anchor="ctr">
            <a:normAutofit/>
          </a:bodyPr>
          <a:lstStyle/>
          <a:p>
            <a:r>
              <a:rPr lang="en-US" sz="4400" dirty="0"/>
              <a:t>HVALA!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3AE102F-0835-84F6-154D-348D4DA6DA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anchor="ctr">
            <a:normAutofit/>
          </a:bodyPr>
          <a:lstStyle/>
          <a:p>
            <a:r>
              <a:rPr lang="en-US" sz="3200" dirty="0"/>
              <a:t>Da li </a:t>
            </a:r>
            <a:r>
              <a:rPr lang="en-US" sz="3200" dirty="0" err="1"/>
              <a:t>imate</a:t>
            </a:r>
            <a:r>
              <a:rPr lang="en-US" sz="3200" dirty="0"/>
              <a:t> </a:t>
            </a:r>
            <a:r>
              <a:rPr lang="en-US" sz="3200" dirty="0" err="1"/>
              <a:t>neka</a:t>
            </a:r>
            <a:r>
              <a:rPr lang="en-US" sz="3200" dirty="0"/>
              <a:t> </a:t>
            </a:r>
            <a:r>
              <a:rPr lang="en-US" sz="3200" dirty="0" err="1"/>
              <a:t>pitanja</a:t>
            </a:r>
            <a:r>
              <a:rPr lang="en-US" sz="3200" dirty="0"/>
              <a:t>?</a:t>
            </a:r>
          </a:p>
          <a:p>
            <a:r>
              <a:rPr lang="en-US" sz="3200" dirty="0" err="1"/>
              <a:t>Šta</a:t>
            </a:r>
            <a:r>
              <a:rPr lang="en-US" sz="3200" dirty="0"/>
              <a:t> </a:t>
            </a:r>
            <a:r>
              <a:rPr lang="en-US" sz="3200" dirty="0" err="1"/>
              <a:t>vam</a:t>
            </a:r>
            <a:r>
              <a:rPr lang="en-US" sz="3200" dirty="0"/>
              <a:t> je </a:t>
            </a:r>
            <a:r>
              <a:rPr lang="en-US" sz="3200" dirty="0" err="1"/>
              <a:t>bilo</a:t>
            </a:r>
            <a:r>
              <a:rPr lang="en-US" sz="3200" dirty="0"/>
              <a:t> novo </a:t>
            </a:r>
            <a:r>
              <a:rPr lang="en-US" sz="3200" dirty="0" err="1"/>
              <a:t>ili</a:t>
            </a:r>
            <a:r>
              <a:rPr lang="en-US" sz="3200" dirty="0"/>
              <a:t> </a:t>
            </a:r>
            <a:r>
              <a:rPr lang="en-US" sz="3200" dirty="0" err="1"/>
              <a:t>iznenađujuće</a:t>
            </a:r>
            <a:r>
              <a:rPr lang="en-US" sz="3200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5170602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53F795-1CE6-17FC-2A12-7A05393668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Ciljevi</a:t>
            </a:r>
            <a:r>
              <a:rPr lang="en-US" dirty="0"/>
              <a:t> </a:t>
            </a:r>
            <a:r>
              <a:rPr lang="en-US" dirty="0" err="1"/>
              <a:t>učenja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C49F4E-13E6-A560-128A-7F5B36E461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4"/>
            <a:ext cx="10058400" cy="4456454"/>
          </a:xfrm>
        </p:spPr>
        <p:txBody>
          <a:bodyPr>
            <a:normAutofit fontScale="92500" lnSpcReduction="20000"/>
          </a:bodyPr>
          <a:lstStyle/>
          <a:p>
            <a:r>
              <a:rPr lang="pl-PL" sz="2800" dirty="0"/>
              <a:t>Do kraja Modula 5, učesnici će</a:t>
            </a:r>
            <a:r>
              <a:rPr lang="en-GB" sz="2800" dirty="0"/>
              <a:t>:</a:t>
            </a:r>
            <a:endParaRPr lang="en-US" sz="2800" dirty="0"/>
          </a:p>
          <a:p>
            <a:pPr lvl="1"/>
            <a:r>
              <a:rPr lang="en-US" sz="2400" b="1" dirty="0" err="1"/>
              <a:t>istražiti</a:t>
            </a:r>
            <a:r>
              <a:rPr lang="en-US" sz="2400" b="1" dirty="0"/>
              <a:t> </a:t>
            </a:r>
            <a:r>
              <a:rPr lang="en-US" sz="2400" b="1" dirty="0" err="1"/>
              <a:t>različite</a:t>
            </a:r>
            <a:r>
              <a:rPr lang="en-US" sz="2400" b="1" dirty="0"/>
              <a:t> </a:t>
            </a:r>
            <a:r>
              <a:rPr lang="en-US" sz="2400" b="1" dirty="0" err="1"/>
              <a:t>asistivne</a:t>
            </a:r>
            <a:r>
              <a:rPr lang="en-US" sz="2400" b="1" dirty="0"/>
              <a:t> </a:t>
            </a:r>
            <a:r>
              <a:rPr lang="en-US" sz="2400" b="1" dirty="0" err="1"/>
              <a:t>tehnologije</a:t>
            </a:r>
            <a:r>
              <a:rPr lang="en-US" sz="2400" b="1" dirty="0"/>
              <a:t> </a:t>
            </a:r>
            <a:r>
              <a:rPr lang="en-US" sz="2400" dirty="0" err="1"/>
              <a:t>koje</a:t>
            </a:r>
            <a:r>
              <a:rPr lang="en-US" sz="2400" dirty="0"/>
              <a:t> </a:t>
            </a:r>
            <a:r>
              <a:rPr lang="en-US" sz="2400" dirty="0" err="1"/>
              <a:t>unapređuju</a:t>
            </a:r>
            <a:r>
              <a:rPr lang="en-US" sz="2400" dirty="0"/>
              <a:t> </a:t>
            </a:r>
            <a:r>
              <a:rPr lang="en-US" sz="2400" dirty="0" err="1"/>
              <a:t>pristupačnost</a:t>
            </a:r>
            <a:r>
              <a:rPr lang="en-US" sz="2400" dirty="0"/>
              <a:t> </a:t>
            </a:r>
            <a:r>
              <a:rPr lang="en-US" sz="2400" dirty="0" err="1"/>
              <a:t>na</a:t>
            </a:r>
            <a:r>
              <a:rPr lang="en-US" sz="2400" dirty="0"/>
              <a:t> </a:t>
            </a:r>
            <a:r>
              <a:rPr lang="en-US" sz="2400" dirty="0" err="1"/>
              <a:t>samom</a:t>
            </a:r>
            <a:r>
              <a:rPr lang="en-US" sz="2400" dirty="0"/>
              <a:t> </a:t>
            </a:r>
            <a:r>
              <a:rPr lang="en-US" sz="2400" dirty="0" err="1"/>
              <a:t>lokalitetu</a:t>
            </a:r>
            <a:r>
              <a:rPr lang="en-US" sz="2400" dirty="0"/>
              <a:t> za </a:t>
            </a:r>
            <a:r>
              <a:rPr lang="en-US" sz="2400" dirty="0" err="1"/>
              <a:t>posetioce</a:t>
            </a:r>
            <a:r>
              <a:rPr lang="en-US" sz="2400" dirty="0"/>
              <a:t> </a:t>
            </a:r>
            <a:r>
              <a:rPr lang="en-US" sz="2400" dirty="0" err="1"/>
              <a:t>sa</a:t>
            </a:r>
            <a:r>
              <a:rPr lang="en-US" sz="2400" dirty="0"/>
              <a:t> </a:t>
            </a:r>
            <a:r>
              <a:rPr lang="en-US" sz="2400" dirty="0" err="1"/>
              <a:t>invaliditetom</a:t>
            </a:r>
            <a:r>
              <a:rPr lang="en-US" sz="2400" dirty="0"/>
              <a:t> </a:t>
            </a:r>
            <a:r>
              <a:rPr lang="en-US" sz="2400" dirty="0" err="1"/>
              <a:t>i</a:t>
            </a:r>
            <a:r>
              <a:rPr lang="en-US" sz="2400" dirty="0"/>
              <a:t> </a:t>
            </a:r>
            <a:r>
              <a:rPr lang="en-US" sz="2400" dirty="0" err="1"/>
              <a:t>razumeti</a:t>
            </a:r>
            <a:r>
              <a:rPr lang="en-US" sz="2400" dirty="0"/>
              <a:t> </a:t>
            </a:r>
            <a:r>
              <a:rPr lang="en-US" sz="2400" dirty="0" err="1"/>
              <a:t>kako</a:t>
            </a:r>
            <a:r>
              <a:rPr lang="en-US" sz="2400" dirty="0"/>
              <a:t> da </a:t>
            </a:r>
            <a:r>
              <a:rPr lang="en-US" sz="2400" dirty="0" err="1"/>
              <a:t>ih</a:t>
            </a:r>
            <a:r>
              <a:rPr lang="en-US" sz="2400" dirty="0"/>
              <a:t> </a:t>
            </a:r>
            <a:r>
              <a:rPr lang="en-US" sz="2400" dirty="0" err="1"/>
              <a:t>integrišu</a:t>
            </a:r>
            <a:r>
              <a:rPr lang="en-US" sz="2400" dirty="0"/>
              <a:t> u </a:t>
            </a:r>
            <a:r>
              <a:rPr lang="en-US" sz="2400" dirty="0" err="1"/>
              <a:t>samo</a:t>
            </a:r>
            <a:r>
              <a:rPr lang="en-US" sz="2400" dirty="0"/>
              <a:t> </a:t>
            </a:r>
            <a:r>
              <a:rPr lang="en-US" sz="2400" dirty="0" err="1"/>
              <a:t>iskustvo</a:t>
            </a:r>
            <a:r>
              <a:rPr lang="en-US" sz="2400" dirty="0"/>
              <a:t> </a:t>
            </a:r>
            <a:r>
              <a:rPr lang="en-US" sz="2400" dirty="0" err="1"/>
              <a:t>posetilaca</a:t>
            </a:r>
            <a:r>
              <a:rPr lang="en-GB" sz="2400" dirty="0"/>
              <a:t>.</a:t>
            </a:r>
            <a:endParaRPr lang="en-US" sz="2400" dirty="0"/>
          </a:p>
          <a:p>
            <a:pPr lvl="1"/>
            <a:r>
              <a:rPr lang="en-US" sz="2400" b="1" dirty="0" err="1"/>
              <a:t>razumeti</a:t>
            </a:r>
            <a:r>
              <a:rPr lang="en-US" sz="2400" b="1" dirty="0"/>
              <a:t> </a:t>
            </a:r>
            <a:r>
              <a:rPr lang="en-US" sz="2400" b="1" dirty="0" err="1"/>
              <a:t>kako</a:t>
            </a:r>
            <a:r>
              <a:rPr lang="en-US" sz="2400" b="1" dirty="0"/>
              <a:t> </a:t>
            </a:r>
            <a:r>
              <a:rPr lang="en-US" sz="2400" b="1" dirty="0" err="1"/>
              <a:t>digitalni</a:t>
            </a:r>
            <a:r>
              <a:rPr lang="en-US" sz="2400" b="1" dirty="0"/>
              <a:t> </a:t>
            </a:r>
            <a:r>
              <a:rPr lang="en-US" sz="2400" b="1" dirty="0" err="1"/>
              <a:t>alati</a:t>
            </a:r>
            <a:r>
              <a:rPr lang="en-US" sz="2400" b="1" dirty="0"/>
              <a:t> </a:t>
            </a:r>
            <a:r>
              <a:rPr lang="en-US" sz="2400" b="1" dirty="0" err="1"/>
              <a:t>i</a:t>
            </a:r>
            <a:r>
              <a:rPr lang="en-US" sz="2400" b="1" dirty="0"/>
              <a:t> </a:t>
            </a:r>
            <a:r>
              <a:rPr lang="en-US" sz="2400" b="1" dirty="0" err="1"/>
              <a:t>platforme</a:t>
            </a:r>
            <a:r>
              <a:rPr lang="en-US" sz="2400" b="1" dirty="0"/>
              <a:t> </a:t>
            </a:r>
            <a:r>
              <a:rPr lang="en-US" sz="2400" b="1" dirty="0" err="1"/>
              <a:t>mogu</a:t>
            </a:r>
            <a:r>
              <a:rPr lang="en-US" sz="2400" b="1" dirty="0"/>
              <a:t> </a:t>
            </a:r>
            <a:r>
              <a:rPr lang="en-US" sz="2400" b="1" dirty="0" err="1"/>
              <a:t>biti</a:t>
            </a:r>
            <a:r>
              <a:rPr lang="en-US" sz="2400" b="1" dirty="0"/>
              <a:t> </a:t>
            </a:r>
            <a:r>
              <a:rPr lang="en-US" sz="2400" b="1" dirty="0" err="1"/>
              <a:t>prilagođeni</a:t>
            </a:r>
            <a:r>
              <a:rPr lang="en-US" sz="2400" b="1" dirty="0"/>
              <a:t> </a:t>
            </a:r>
            <a:r>
              <a:rPr lang="en-US" sz="2400" b="1" dirty="0" err="1"/>
              <a:t>svima</a:t>
            </a:r>
            <a:r>
              <a:rPr lang="en-US" sz="2400" b="1" dirty="0"/>
              <a:t> </a:t>
            </a:r>
            <a:r>
              <a:rPr lang="en-US" sz="2400" b="1" dirty="0" err="1"/>
              <a:t>i</a:t>
            </a:r>
            <a:r>
              <a:rPr lang="en-US" sz="2400" b="1" dirty="0"/>
              <a:t> </a:t>
            </a:r>
            <a:r>
              <a:rPr lang="en-US" sz="2400" b="1" dirty="0" err="1"/>
              <a:t>korišćeni</a:t>
            </a:r>
            <a:r>
              <a:rPr lang="en-US" sz="2400" b="1" dirty="0"/>
              <a:t> za </a:t>
            </a:r>
            <a:r>
              <a:rPr lang="en-US" sz="2400" b="1" dirty="0" err="1"/>
              <a:t>pružanje</a:t>
            </a:r>
            <a:r>
              <a:rPr lang="en-US" sz="2400" b="1" dirty="0"/>
              <a:t> </a:t>
            </a:r>
            <a:r>
              <a:rPr lang="en-US" sz="2400" b="1" dirty="0" err="1"/>
              <a:t>alternativnih</a:t>
            </a:r>
            <a:r>
              <a:rPr lang="en-US" sz="2400" b="1" dirty="0"/>
              <a:t> </a:t>
            </a:r>
            <a:r>
              <a:rPr lang="en-US" sz="2400" b="1" dirty="0" err="1"/>
              <a:t>načina</a:t>
            </a:r>
            <a:r>
              <a:rPr lang="en-US" sz="2400" b="1" dirty="0"/>
              <a:t> </a:t>
            </a:r>
            <a:r>
              <a:rPr lang="en-US" sz="2400" b="1" dirty="0" err="1"/>
              <a:t>doživljaja</a:t>
            </a:r>
            <a:r>
              <a:rPr lang="en-US" sz="2400" b="1" dirty="0"/>
              <a:t> </a:t>
            </a:r>
            <a:r>
              <a:rPr lang="en-US" sz="2400" b="1" dirty="0" err="1"/>
              <a:t>kulturnog</a:t>
            </a:r>
            <a:r>
              <a:rPr lang="en-US" sz="2400" b="1" dirty="0"/>
              <a:t> </a:t>
            </a:r>
            <a:r>
              <a:rPr lang="en-US" sz="2400" b="1" dirty="0" err="1"/>
              <a:t>nasleđa</a:t>
            </a:r>
            <a:r>
              <a:rPr lang="en-GB" sz="2400" b="1" dirty="0"/>
              <a:t>.</a:t>
            </a:r>
            <a:endParaRPr lang="en-US" sz="2400" b="1" dirty="0"/>
          </a:p>
          <a:p>
            <a:pPr lvl="1"/>
            <a:r>
              <a:rPr lang="en-US" sz="2400" b="1" dirty="0" err="1"/>
              <a:t>naučiti</a:t>
            </a:r>
            <a:r>
              <a:rPr lang="en-US" sz="2400" b="1" dirty="0"/>
              <a:t> </a:t>
            </a:r>
            <a:r>
              <a:rPr lang="en-US" sz="2400" b="1" dirty="0" err="1"/>
              <a:t>osnovne</a:t>
            </a:r>
            <a:r>
              <a:rPr lang="en-US" sz="2400" b="1" dirty="0"/>
              <a:t> </a:t>
            </a:r>
            <a:r>
              <a:rPr lang="en-US" sz="2400" b="1" dirty="0" err="1"/>
              <a:t>smernice</a:t>
            </a:r>
            <a:r>
              <a:rPr lang="en-US" sz="2400" b="1" dirty="0"/>
              <a:t> za </a:t>
            </a:r>
            <a:r>
              <a:rPr lang="en-US" sz="2400" b="1" dirty="0" err="1"/>
              <a:t>pristupačnost</a:t>
            </a:r>
            <a:r>
              <a:rPr lang="en-US" sz="2400" b="1" dirty="0"/>
              <a:t> </a:t>
            </a:r>
            <a:r>
              <a:rPr lang="en-US" sz="2400" b="1" dirty="0" err="1"/>
              <a:t>veb</a:t>
            </a:r>
            <a:r>
              <a:rPr lang="en-US" sz="2400" b="1" dirty="0"/>
              <a:t> </a:t>
            </a:r>
            <a:r>
              <a:rPr lang="en-US" sz="2400" b="1" dirty="0" err="1"/>
              <a:t>sadržaju</a:t>
            </a:r>
            <a:r>
              <a:rPr lang="en-US" sz="2400" b="1" dirty="0"/>
              <a:t> (WCAG)</a:t>
            </a:r>
            <a:r>
              <a:rPr lang="en-US" sz="2400" dirty="0"/>
              <a:t> </a:t>
            </a:r>
            <a:r>
              <a:rPr lang="en-US" sz="2400" dirty="0" err="1"/>
              <a:t>i</a:t>
            </a:r>
            <a:r>
              <a:rPr lang="en-US" sz="2400" dirty="0"/>
              <a:t> </a:t>
            </a:r>
            <a:r>
              <a:rPr lang="en-US" sz="2400" dirty="0" err="1"/>
              <a:t>drugim</a:t>
            </a:r>
            <a:r>
              <a:rPr lang="en-US" sz="2400" dirty="0"/>
              <a:t> </a:t>
            </a:r>
            <a:r>
              <a:rPr lang="en-US" sz="2400" dirty="0" err="1"/>
              <a:t>standardima</a:t>
            </a:r>
            <a:r>
              <a:rPr lang="en-US" sz="2400" dirty="0"/>
              <a:t> </a:t>
            </a:r>
            <a:r>
              <a:rPr lang="en-US" sz="2400" dirty="0" err="1"/>
              <a:t>digitalne</a:t>
            </a:r>
            <a:r>
              <a:rPr lang="en-US" sz="2400" dirty="0"/>
              <a:t> </a:t>
            </a:r>
            <a:r>
              <a:rPr lang="en-US" sz="2400" dirty="0" err="1"/>
              <a:t>pristupačnosti</a:t>
            </a:r>
            <a:r>
              <a:rPr lang="en-US" sz="2400" dirty="0"/>
              <a:t> </a:t>
            </a:r>
            <a:r>
              <a:rPr lang="en-US" sz="2400" dirty="0" err="1"/>
              <a:t>kako</a:t>
            </a:r>
            <a:r>
              <a:rPr lang="en-US" sz="2400" dirty="0"/>
              <a:t> bi </a:t>
            </a:r>
            <a:r>
              <a:rPr lang="en-US" sz="2400" dirty="0" err="1"/>
              <a:t>informacije</a:t>
            </a:r>
            <a:r>
              <a:rPr lang="en-US" sz="2400" dirty="0"/>
              <a:t> </a:t>
            </a:r>
            <a:r>
              <a:rPr lang="en-US" sz="2400" dirty="0" err="1"/>
              <a:t>na</a:t>
            </a:r>
            <a:r>
              <a:rPr lang="en-US" sz="2400" dirty="0"/>
              <a:t> </a:t>
            </a:r>
            <a:r>
              <a:rPr lang="en-US" sz="2400" dirty="0" err="1"/>
              <a:t>internetu</a:t>
            </a:r>
            <a:r>
              <a:rPr lang="en-US" sz="2400" dirty="0"/>
              <a:t> bile </a:t>
            </a:r>
            <a:r>
              <a:rPr lang="en-US" sz="2400" dirty="0" err="1"/>
              <a:t>upotrebljive</a:t>
            </a:r>
            <a:r>
              <a:rPr lang="en-US" sz="2400" dirty="0"/>
              <a:t> za </a:t>
            </a:r>
            <a:r>
              <a:rPr lang="en-US" sz="2400" dirty="0" err="1"/>
              <a:t>osobe</a:t>
            </a:r>
            <a:r>
              <a:rPr lang="en-US" sz="2400" dirty="0"/>
              <a:t> </a:t>
            </a:r>
            <a:r>
              <a:rPr lang="en-US" sz="2400" dirty="0" err="1"/>
              <a:t>sa</a:t>
            </a:r>
            <a:r>
              <a:rPr lang="en-US" sz="2400" dirty="0"/>
              <a:t> </a:t>
            </a:r>
            <a:r>
              <a:rPr lang="en-US" sz="2400" dirty="0" err="1"/>
              <a:t>invaliditetom</a:t>
            </a:r>
            <a:r>
              <a:rPr lang="en-GB" sz="2400" dirty="0"/>
              <a:t>.</a:t>
            </a:r>
            <a:endParaRPr lang="en-US" sz="2400" dirty="0"/>
          </a:p>
          <a:p>
            <a:pPr lvl="1"/>
            <a:r>
              <a:rPr lang="en-US" sz="2400" b="1" dirty="0" err="1"/>
              <a:t>steći</a:t>
            </a:r>
            <a:r>
              <a:rPr lang="en-US" sz="2400" b="1" dirty="0"/>
              <a:t> </a:t>
            </a:r>
            <a:r>
              <a:rPr lang="en-US" sz="2400" b="1" dirty="0" err="1"/>
              <a:t>uvid</a:t>
            </a:r>
            <a:r>
              <a:rPr lang="en-US" sz="2400" b="1" dirty="0"/>
              <a:t> u </a:t>
            </a:r>
            <a:r>
              <a:rPr lang="en-US" sz="2400" b="1" dirty="0" err="1"/>
              <a:t>inovativne</a:t>
            </a:r>
            <a:r>
              <a:rPr lang="en-US" sz="2400" b="1" dirty="0"/>
              <a:t> </a:t>
            </a:r>
            <a:r>
              <a:rPr lang="en-US" sz="2400" b="1" dirty="0" err="1"/>
              <a:t>trendove</a:t>
            </a:r>
            <a:r>
              <a:rPr lang="en-US" sz="2400" b="1" dirty="0"/>
              <a:t> </a:t>
            </a:r>
            <a:r>
              <a:rPr lang="en-US" sz="2400" dirty="0" err="1"/>
              <a:t>kao</a:t>
            </a:r>
            <a:r>
              <a:rPr lang="en-US" sz="2400" dirty="0"/>
              <a:t> </a:t>
            </a:r>
            <a:r>
              <a:rPr lang="en-US" sz="2400" dirty="0" err="1"/>
              <a:t>što</a:t>
            </a:r>
            <a:r>
              <a:rPr lang="en-US" sz="2400" dirty="0"/>
              <a:t> </a:t>
            </a:r>
            <a:r>
              <a:rPr lang="en-US" sz="2400" dirty="0" err="1"/>
              <a:t>su</a:t>
            </a:r>
            <a:r>
              <a:rPr lang="en-US" sz="2400" dirty="0"/>
              <a:t> </a:t>
            </a:r>
            <a:r>
              <a:rPr lang="en-US" sz="2400" dirty="0" err="1"/>
              <a:t>virtuelna</a:t>
            </a:r>
            <a:r>
              <a:rPr lang="en-US" sz="2400" dirty="0"/>
              <a:t> </a:t>
            </a:r>
            <a:r>
              <a:rPr lang="en-US" sz="2400" dirty="0" err="1"/>
              <a:t>realnost</a:t>
            </a:r>
            <a:r>
              <a:rPr lang="en-US" sz="2400" dirty="0"/>
              <a:t> (VR), </a:t>
            </a:r>
            <a:r>
              <a:rPr lang="en-US" sz="2400" dirty="0" err="1"/>
              <a:t>proširena</a:t>
            </a:r>
            <a:r>
              <a:rPr lang="en-US" sz="2400" dirty="0"/>
              <a:t> </a:t>
            </a:r>
            <a:r>
              <a:rPr lang="en-US" sz="2400" dirty="0" err="1"/>
              <a:t>realnost</a:t>
            </a:r>
            <a:r>
              <a:rPr lang="en-US" sz="2400" dirty="0"/>
              <a:t> (AR) </a:t>
            </a:r>
            <a:r>
              <a:rPr lang="en-US" sz="2400" dirty="0" err="1"/>
              <a:t>i</a:t>
            </a:r>
            <a:r>
              <a:rPr lang="en-US" sz="2400" dirty="0"/>
              <a:t> </a:t>
            </a:r>
            <a:r>
              <a:rPr lang="en-US" sz="2400" dirty="0" err="1"/>
              <a:t>rešenja</a:t>
            </a:r>
            <a:r>
              <a:rPr lang="en-US" sz="2400" dirty="0"/>
              <a:t> </a:t>
            </a:r>
            <a:r>
              <a:rPr lang="en-US" sz="2400" dirty="0" err="1"/>
              <a:t>zasnovana</a:t>
            </a:r>
            <a:r>
              <a:rPr lang="en-US" sz="2400" dirty="0"/>
              <a:t> </a:t>
            </a:r>
            <a:r>
              <a:rPr lang="en-US" sz="2400" dirty="0" err="1"/>
              <a:t>na</a:t>
            </a:r>
            <a:r>
              <a:rPr lang="en-US" sz="2400" dirty="0"/>
              <a:t> </a:t>
            </a:r>
            <a:r>
              <a:rPr lang="en-US" sz="2400" dirty="0" err="1"/>
              <a:t>veštačkoj</a:t>
            </a:r>
            <a:r>
              <a:rPr lang="en-US" sz="2400" dirty="0"/>
              <a:t> </a:t>
            </a:r>
            <a:r>
              <a:rPr lang="en-US" sz="2400" dirty="0" err="1"/>
              <a:t>inteligenciji</a:t>
            </a:r>
            <a:r>
              <a:rPr lang="en-US" sz="2400" dirty="0"/>
              <a:t> (AI) </a:t>
            </a:r>
            <a:r>
              <a:rPr lang="en-US" sz="2400" dirty="0" err="1"/>
              <a:t>koja</a:t>
            </a:r>
            <a:r>
              <a:rPr lang="en-US" sz="2400" dirty="0"/>
              <a:t> </a:t>
            </a:r>
            <a:r>
              <a:rPr lang="en-US" sz="2400" dirty="0" err="1"/>
              <a:t>otvaraju</a:t>
            </a:r>
            <a:r>
              <a:rPr lang="en-US" sz="2400" dirty="0"/>
              <a:t> </a:t>
            </a:r>
            <a:r>
              <a:rPr lang="en-US" sz="2400" dirty="0" err="1"/>
              <a:t>nove</a:t>
            </a:r>
            <a:r>
              <a:rPr lang="en-US" sz="2400" dirty="0"/>
              <a:t> </a:t>
            </a:r>
            <a:r>
              <a:rPr lang="en-US" sz="2400" dirty="0" err="1"/>
              <a:t>mogućnosti</a:t>
            </a:r>
            <a:r>
              <a:rPr lang="en-US" sz="2400" dirty="0"/>
              <a:t> za </a:t>
            </a:r>
            <a:r>
              <a:rPr lang="en-US" sz="2400" dirty="0" err="1"/>
              <a:t>pristupačni</a:t>
            </a:r>
            <a:r>
              <a:rPr lang="en-US" sz="2400" dirty="0"/>
              <a:t> </a:t>
            </a:r>
            <a:r>
              <a:rPr lang="en-US" sz="2400" dirty="0" err="1"/>
              <a:t>turizam</a:t>
            </a:r>
            <a:r>
              <a:rPr lang="en-US" sz="2400" dirty="0"/>
              <a:t>, </a:t>
            </a:r>
            <a:r>
              <a:rPr lang="en-US" sz="2400" dirty="0" err="1"/>
              <a:t>kao</a:t>
            </a:r>
            <a:r>
              <a:rPr lang="en-US" sz="2400" dirty="0"/>
              <a:t> </a:t>
            </a:r>
            <a:r>
              <a:rPr lang="en-US" sz="2400" dirty="0" err="1"/>
              <a:t>i</a:t>
            </a:r>
            <a:r>
              <a:rPr lang="en-US" sz="2400" dirty="0"/>
              <a:t> u </a:t>
            </a:r>
            <a:r>
              <a:rPr lang="en-US" sz="2400" dirty="0" err="1"/>
              <a:t>praktične</a:t>
            </a:r>
            <a:r>
              <a:rPr lang="en-US" sz="2400" dirty="0"/>
              <a:t> </a:t>
            </a:r>
            <a:r>
              <a:rPr lang="en-US" sz="2400" dirty="0" err="1"/>
              <a:t>aspekte</a:t>
            </a:r>
            <a:r>
              <a:rPr lang="en-US" sz="2400" dirty="0"/>
              <a:t> </a:t>
            </a:r>
            <a:r>
              <a:rPr lang="en-US" sz="2400" dirty="0" err="1"/>
              <a:t>njihove</a:t>
            </a:r>
            <a:r>
              <a:rPr lang="en-US" sz="2400" dirty="0"/>
              <a:t> </a:t>
            </a:r>
            <a:r>
              <a:rPr lang="en-US" sz="2400" dirty="0" err="1"/>
              <a:t>primene</a:t>
            </a:r>
            <a:r>
              <a:rPr lang="en-GB" sz="2400" dirty="0"/>
              <a:t>.</a:t>
            </a:r>
            <a:endParaRPr lang="en-US" sz="2400" dirty="0"/>
          </a:p>
          <a:p>
            <a:pPr lvl="1"/>
            <a:r>
              <a:rPr lang="en-US" sz="2400" b="1" dirty="0" err="1"/>
              <a:t>identifikovati</a:t>
            </a:r>
            <a:r>
              <a:rPr lang="en-US" sz="2400" b="1" dirty="0"/>
              <a:t> </a:t>
            </a:r>
            <a:r>
              <a:rPr lang="en-US" sz="2400" b="1" dirty="0" err="1"/>
              <a:t>načine</a:t>
            </a:r>
            <a:r>
              <a:rPr lang="en-US" sz="2400" b="1" dirty="0"/>
              <a:t> za </a:t>
            </a:r>
            <a:r>
              <a:rPr lang="en-US" sz="2400" b="1" dirty="0" err="1"/>
              <a:t>predstavljanje</a:t>
            </a:r>
            <a:r>
              <a:rPr lang="en-US" sz="2400" b="1" dirty="0"/>
              <a:t> </a:t>
            </a:r>
            <a:r>
              <a:rPr lang="en-US" sz="2400" b="1" dirty="0" err="1"/>
              <a:t>i</a:t>
            </a:r>
            <a:r>
              <a:rPr lang="en-US" sz="2400" b="1" dirty="0"/>
              <a:t> </a:t>
            </a:r>
            <a:r>
              <a:rPr lang="en-US" sz="2400" b="1" dirty="0" err="1"/>
              <a:t>promociju</a:t>
            </a:r>
            <a:r>
              <a:rPr lang="en-US" sz="2400" b="1" dirty="0"/>
              <a:t> </a:t>
            </a:r>
            <a:r>
              <a:rPr lang="en-US" sz="2400" b="1" dirty="0" err="1"/>
              <a:t>asistivnih</a:t>
            </a:r>
            <a:r>
              <a:rPr lang="en-US" sz="2400" b="1" dirty="0"/>
              <a:t> alata </a:t>
            </a:r>
            <a:r>
              <a:rPr lang="en-US" sz="2400" dirty="0" err="1"/>
              <a:t>na</a:t>
            </a:r>
            <a:r>
              <a:rPr lang="en-US" sz="2400" dirty="0"/>
              <a:t> </a:t>
            </a:r>
            <a:r>
              <a:rPr lang="en-US" sz="2400" dirty="0" err="1"/>
              <a:t>svojim</a:t>
            </a:r>
            <a:r>
              <a:rPr lang="en-US" sz="2400" dirty="0"/>
              <a:t> </a:t>
            </a:r>
            <a:r>
              <a:rPr lang="en-US" sz="2400" dirty="0" err="1"/>
              <a:t>lokalitetima</a:t>
            </a:r>
            <a:r>
              <a:rPr lang="en-US" sz="2400" dirty="0"/>
              <a:t> </a:t>
            </a:r>
            <a:r>
              <a:rPr lang="en-US" sz="2400" dirty="0" err="1"/>
              <a:t>i</a:t>
            </a:r>
            <a:r>
              <a:rPr lang="en-US" sz="2400" dirty="0"/>
              <a:t> </a:t>
            </a:r>
            <a:r>
              <a:rPr lang="en-US" sz="2400" dirty="0" err="1"/>
              <a:t>tokom</a:t>
            </a:r>
            <a:r>
              <a:rPr lang="en-US" sz="2400" dirty="0"/>
              <a:t> </a:t>
            </a:r>
            <a:r>
              <a:rPr lang="en-US" sz="2400" dirty="0" err="1"/>
              <a:t>obuka</a:t>
            </a:r>
            <a:r>
              <a:rPr lang="en-GB" sz="2400" dirty="0"/>
              <a:t>.</a:t>
            </a:r>
            <a:endParaRPr lang="en-US" sz="2400" dirty="0"/>
          </a:p>
          <a:p>
            <a:pPr lvl="1"/>
            <a:r>
              <a:rPr lang="en-US" sz="2400" dirty="0" err="1"/>
              <a:t>razumeti</a:t>
            </a:r>
            <a:r>
              <a:rPr lang="en-US" sz="2400" dirty="0"/>
              <a:t> </a:t>
            </a:r>
            <a:r>
              <a:rPr lang="en-US" sz="2400" b="1" dirty="0" err="1"/>
              <a:t>prednosti</a:t>
            </a:r>
            <a:r>
              <a:rPr lang="en-US" sz="2400" b="1" dirty="0"/>
              <a:t> </a:t>
            </a:r>
            <a:r>
              <a:rPr lang="en-US" sz="2400" b="1" dirty="0" err="1"/>
              <a:t>i</a:t>
            </a:r>
            <a:r>
              <a:rPr lang="en-US" sz="2400" b="1" dirty="0"/>
              <a:t> </a:t>
            </a:r>
            <a:r>
              <a:rPr lang="en-US" sz="2400" b="1" dirty="0" err="1"/>
              <a:t>ograničenja</a:t>
            </a:r>
            <a:r>
              <a:rPr lang="en-US" sz="2400" b="1" dirty="0"/>
              <a:t> </a:t>
            </a:r>
            <a:r>
              <a:rPr lang="en-US" sz="2400" b="1" dirty="0" err="1"/>
              <a:t>tehnologije</a:t>
            </a:r>
            <a:r>
              <a:rPr lang="en-US" sz="2400" b="1" dirty="0"/>
              <a:t> </a:t>
            </a:r>
            <a:r>
              <a:rPr lang="en-US" sz="2400" dirty="0" err="1"/>
              <a:t>i</a:t>
            </a:r>
            <a:r>
              <a:rPr lang="en-US" sz="2400" dirty="0"/>
              <a:t> </a:t>
            </a:r>
            <a:r>
              <a:rPr lang="en-US" sz="2400" dirty="0" err="1"/>
              <a:t>naglasiti</a:t>
            </a:r>
            <a:r>
              <a:rPr lang="en-US" sz="2400" dirty="0"/>
              <a:t> da </a:t>
            </a:r>
            <a:r>
              <a:rPr lang="en-US" sz="2400" dirty="0" err="1"/>
              <a:t>tehnologija</a:t>
            </a:r>
            <a:r>
              <a:rPr lang="en-US" sz="2400" dirty="0"/>
              <a:t> </a:t>
            </a:r>
            <a:r>
              <a:rPr lang="en-US" sz="2400" dirty="0" err="1"/>
              <a:t>treba</a:t>
            </a:r>
            <a:r>
              <a:rPr lang="en-US" sz="2400" dirty="0"/>
              <a:t> da </a:t>
            </a:r>
            <a:r>
              <a:rPr lang="en-US" sz="2400" dirty="0" err="1"/>
              <a:t>dopunjuje</a:t>
            </a:r>
            <a:r>
              <a:rPr lang="en-US" sz="2400" dirty="0"/>
              <a:t>, a ne da </a:t>
            </a:r>
            <a:r>
              <a:rPr lang="en-US" sz="2400" dirty="0" err="1"/>
              <a:t>zamenjuje</a:t>
            </a:r>
            <a:r>
              <a:rPr lang="en-US" sz="2400" dirty="0"/>
              <a:t> </a:t>
            </a:r>
            <a:r>
              <a:rPr lang="en-US" sz="2400" dirty="0" err="1"/>
              <a:t>napore</a:t>
            </a:r>
            <a:r>
              <a:rPr lang="en-US" sz="2400" dirty="0"/>
              <a:t> </a:t>
            </a:r>
            <a:r>
              <a:rPr lang="en-US" sz="2400" dirty="0" err="1"/>
              <a:t>usmerene</a:t>
            </a:r>
            <a:r>
              <a:rPr lang="en-US" sz="2400" dirty="0"/>
              <a:t> ka </a:t>
            </a:r>
            <a:r>
              <a:rPr lang="en-US" sz="2400" dirty="0" err="1"/>
              <a:t>pristupačnosti</a:t>
            </a:r>
            <a:r>
              <a:rPr lang="en-GB" sz="2400" dirty="0"/>
              <a:t>. 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5295936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CE1EF8-6EE9-EAC3-53F8-45EBBA956E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Principi </a:t>
            </a:r>
            <a:r>
              <a:rPr lang="en-US" dirty="0" err="1"/>
              <a:t>digitalne</a:t>
            </a:r>
            <a:r>
              <a:rPr lang="en-US" dirty="0"/>
              <a:t> </a:t>
            </a:r>
            <a:r>
              <a:rPr lang="en-US" dirty="0" err="1"/>
              <a:t>pristupačnosti</a:t>
            </a:r>
            <a:r>
              <a:rPr lang="en-US" dirty="0"/>
              <a:t> u </a:t>
            </a:r>
            <a:r>
              <a:rPr lang="en-US" dirty="0" err="1"/>
              <a:t>turizmu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oblasti</a:t>
            </a:r>
            <a:r>
              <a:rPr lang="en-US" dirty="0"/>
              <a:t> </a:t>
            </a:r>
            <a:r>
              <a:rPr lang="en-US" dirty="0" err="1"/>
              <a:t>kulturnog</a:t>
            </a:r>
            <a:r>
              <a:rPr lang="en-US" dirty="0"/>
              <a:t> </a:t>
            </a:r>
            <a:r>
              <a:rPr lang="en-US" dirty="0" err="1"/>
              <a:t>nasleđa</a:t>
            </a:r>
            <a:r>
              <a:rPr lang="en-US" dirty="0"/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4030C3-9A5A-0DAB-9222-85C3493D35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4"/>
            <a:ext cx="10058400" cy="4429560"/>
          </a:xfrm>
        </p:spPr>
        <p:txBody>
          <a:bodyPr>
            <a:normAutofit fontScale="85000" lnSpcReduction="20000"/>
          </a:bodyPr>
          <a:lstStyle/>
          <a:p>
            <a:pPr marL="457200" indent="-457200">
              <a:buClr>
                <a:schemeClr val="bg2">
                  <a:lumMod val="50000"/>
                </a:schemeClr>
              </a:buClr>
              <a:buFont typeface="+mj-lt"/>
              <a:buAutoNum type="arabicParenR"/>
            </a:pPr>
            <a:r>
              <a:rPr lang="en-US" b="1" dirty="0" err="1"/>
              <a:t>Prvo</a:t>
            </a:r>
            <a:r>
              <a:rPr lang="en-US" b="1" dirty="0"/>
              <a:t> </a:t>
            </a:r>
            <a:r>
              <a:rPr lang="en-US" b="1" dirty="0" err="1"/>
              <a:t>obezbedite</a:t>
            </a:r>
            <a:r>
              <a:rPr lang="en-US" b="1" dirty="0"/>
              <a:t> da </a:t>
            </a:r>
            <a:r>
              <a:rPr lang="en-US" b="1" dirty="0" err="1"/>
              <a:t>sve</a:t>
            </a:r>
            <a:r>
              <a:rPr lang="en-US" b="1" dirty="0"/>
              <a:t> </a:t>
            </a:r>
            <a:r>
              <a:rPr lang="en-US" b="1" dirty="0" err="1"/>
              <a:t>bude</a:t>
            </a:r>
            <a:r>
              <a:rPr lang="en-US" b="1" dirty="0"/>
              <a:t> </a:t>
            </a:r>
            <a:r>
              <a:rPr lang="en-US" b="1" dirty="0" err="1"/>
              <a:t>jasno</a:t>
            </a:r>
            <a:r>
              <a:rPr lang="en-US" b="1" dirty="0"/>
              <a:t>, </a:t>
            </a:r>
            <a:r>
              <a:rPr lang="en-US" b="1" dirty="0" err="1"/>
              <a:t>tek</a:t>
            </a:r>
            <a:r>
              <a:rPr lang="en-US" b="1" dirty="0"/>
              <a:t> </a:t>
            </a:r>
            <a:r>
              <a:rPr lang="en-US" b="1" dirty="0" err="1"/>
              <a:t>onda</a:t>
            </a:r>
            <a:r>
              <a:rPr lang="en-US" b="1" dirty="0"/>
              <a:t> </a:t>
            </a:r>
            <a:r>
              <a:rPr lang="en-US" b="1" dirty="0" err="1"/>
              <a:t>originalno</a:t>
            </a:r>
            <a:r>
              <a:rPr lang="en-US" b="1" dirty="0"/>
              <a:t>.</a:t>
            </a:r>
            <a:r>
              <a:rPr lang="en-US" dirty="0"/>
              <a:t> </a:t>
            </a:r>
            <a:r>
              <a:rPr lang="en-US" dirty="0" err="1"/>
              <a:t>Posetiocima</a:t>
            </a:r>
            <a:r>
              <a:rPr lang="en-US" dirty="0"/>
              <a:t> se </a:t>
            </a:r>
            <a:r>
              <a:rPr lang="en-US" dirty="0" err="1"/>
              <a:t>treba</a:t>
            </a:r>
            <a:r>
              <a:rPr lang="en-US" dirty="0"/>
              <a:t> </a:t>
            </a:r>
            <a:r>
              <a:rPr lang="en-US" dirty="0" err="1"/>
              <a:t>pružiti</a:t>
            </a:r>
            <a:r>
              <a:rPr lang="en-US" dirty="0"/>
              <a:t> </a:t>
            </a:r>
            <a:r>
              <a:rPr lang="en-US" dirty="0" err="1"/>
              <a:t>mogućnost</a:t>
            </a:r>
            <a:r>
              <a:rPr lang="en-US" dirty="0"/>
              <a:t> da </a:t>
            </a:r>
            <a:r>
              <a:rPr lang="en-US" dirty="0" err="1"/>
              <a:t>razumeju</a:t>
            </a:r>
            <a:r>
              <a:rPr lang="en-US" dirty="0"/>
              <a:t> </a:t>
            </a:r>
            <a:r>
              <a:rPr lang="en-US" dirty="0" err="1"/>
              <a:t>gde</a:t>
            </a:r>
            <a:r>
              <a:rPr lang="en-US" dirty="0"/>
              <a:t> se </a:t>
            </a:r>
            <a:r>
              <a:rPr lang="en-US" dirty="0" err="1"/>
              <a:t>nalaze</a:t>
            </a:r>
            <a:r>
              <a:rPr lang="en-US" dirty="0"/>
              <a:t>, </a:t>
            </a:r>
            <a:r>
              <a:rPr lang="en-US" dirty="0" err="1"/>
              <a:t>šta</a:t>
            </a:r>
            <a:r>
              <a:rPr lang="en-US" dirty="0"/>
              <a:t> </a:t>
            </a:r>
            <a:r>
              <a:rPr lang="en-US" dirty="0" err="1"/>
              <a:t>im</a:t>
            </a:r>
            <a:r>
              <a:rPr lang="en-US" dirty="0"/>
              <a:t> je </a:t>
            </a:r>
            <a:r>
              <a:rPr lang="en-US" dirty="0" err="1"/>
              <a:t>dostupno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šta</a:t>
            </a:r>
            <a:r>
              <a:rPr lang="en-US" dirty="0"/>
              <a:t> </a:t>
            </a:r>
            <a:r>
              <a:rPr lang="en-US" dirty="0" err="1"/>
              <a:t>treba</a:t>
            </a:r>
            <a:r>
              <a:rPr lang="en-US" dirty="0"/>
              <a:t> </a:t>
            </a:r>
            <a:r>
              <a:rPr lang="en-US" dirty="0" err="1"/>
              <a:t>dalje</a:t>
            </a:r>
            <a:r>
              <a:rPr lang="en-US" dirty="0"/>
              <a:t> da </a:t>
            </a:r>
            <a:r>
              <a:rPr lang="en-US" dirty="0" err="1"/>
              <a:t>urade</a:t>
            </a:r>
            <a:r>
              <a:rPr lang="en-US" dirty="0"/>
              <a:t>, bez </a:t>
            </a:r>
            <a:r>
              <a:rPr lang="en-US" dirty="0" err="1"/>
              <a:t>potrebe</a:t>
            </a:r>
            <a:r>
              <a:rPr lang="en-US" dirty="0"/>
              <a:t> da se </a:t>
            </a:r>
            <a:r>
              <a:rPr lang="en-US" dirty="0" err="1"/>
              <a:t>sami</a:t>
            </a:r>
            <a:r>
              <a:rPr lang="en-US" dirty="0"/>
              <a:t> </a:t>
            </a:r>
            <a:r>
              <a:rPr lang="en-US" dirty="0" err="1"/>
              <a:t>snalaze</a:t>
            </a:r>
            <a:r>
              <a:rPr lang="en-US" dirty="0"/>
              <a:t>.</a:t>
            </a:r>
            <a:r>
              <a:rPr lang="en-GB" dirty="0"/>
              <a:t> </a:t>
            </a:r>
          </a:p>
          <a:p>
            <a:pPr marL="457200" indent="-457200">
              <a:buClr>
                <a:schemeClr val="bg2">
                  <a:lumMod val="50000"/>
                </a:schemeClr>
              </a:buClr>
              <a:buFont typeface="+mj-lt"/>
              <a:buAutoNum type="arabicParenR"/>
            </a:pPr>
            <a:r>
              <a:rPr lang="en-US" b="1" dirty="0" err="1"/>
              <a:t>Omogućite</a:t>
            </a:r>
            <a:r>
              <a:rPr lang="en-US" b="1" dirty="0"/>
              <a:t> </a:t>
            </a:r>
            <a:r>
              <a:rPr lang="en-US" b="1" dirty="0" err="1"/>
              <a:t>korišćenje</a:t>
            </a:r>
            <a:r>
              <a:rPr lang="en-US" b="1" dirty="0"/>
              <a:t> bez </a:t>
            </a:r>
            <a:r>
              <a:rPr lang="en-US" b="1" dirty="0" err="1"/>
              <a:t>miša</a:t>
            </a:r>
            <a:r>
              <a:rPr lang="en-US" b="1" dirty="0"/>
              <a:t> </a:t>
            </a:r>
            <a:r>
              <a:rPr lang="en-US" b="1" dirty="0" err="1"/>
              <a:t>ili</a:t>
            </a:r>
            <a:r>
              <a:rPr lang="en-US" b="1" dirty="0"/>
              <a:t> </a:t>
            </a:r>
            <a:r>
              <a:rPr lang="en-US" b="1" dirty="0" err="1"/>
              <a:t>ekrana</a:t>
            </a:r>
            <a:r>
              <a:rPr lang="en-US" b="1" dirty="0"/>
              <a:t> </a:t>
            </a:r>
            <a:r>
              <a:rPr lang="en-US" b="1" dirty="0" err="1"/>
              <a:t>osetljivog</a:t>
            </a:r>
            <a:r>
              <a:rPr lang="en-US" b="1" dirty="0"/>
              <a:t> </a:t>
            </a:r>
            <a:r>
              <a:rPr lang="en-US" b="1" dirty="0" err="1"/>
              <a:t>na</a:t>
            </a:r>
            <a:r>
              <a:rPr lang="en-US" b="1" dirty="0"/>
              <a:t> </a:t>
            </a:r>
            <a:r>
              <a:rPr lang="en-US" b="1" dirty="0" err="1"/>
              <a:t>dodir</a:t>
            </a:r>
            <a:r>
              <a:rPr lang="en-US" b="1" dirty="0"/>
              <a:t>.</a:t>
            </a:r>
            <a:r>
              <a:rPr lang="en-US" dirty="0"/>
              <a:t> Ne </a:t>
            </a:r>
            <a:r>
              <a:rPr lang="en-US" dirty="0" err="1"/>
              <a:t>koriste</a:t>
            </a:r>
            <a:r>
              <a:rPr lang="en-US" dirty="0"/>
              <a:t> </a:t>
            </a:r>
            <a:r>
              <a:rPr lang="en-US" dirty="0" err="1"/>
              <a:t>svi</a:t>
            </a:r>
            <a:r>
              <a:rPr lang="en-US" dirty="0"/>
              <a:t> </a:t>
            </a:r>
            <a:r>
              <a:rPr lang="en-US" dirty="0" err="1"/>
              <a:t>miš</a:t>
            </a:r>
            <a:r>
              <a:rPr lang="en-US" dirty="0"/>
              <a:t>. Ne </a:t>
            </a:r>
            <a:r>
              <a:rPr lang="en-US" dirty="0" err="1"/>
              <a:t>mogu</a:t>
            </a:r>
            <a:r>
              <a:rPr lang="en-US" dirty="0"/>
              <a:t> </a:t>
            </a:r>
            <a:r>
              <a:rPr lang="en-US" dirty="0" err="1"/>
              <a:t>svi</a:t>
            </a:r>
            <a:r>
              <a:rPr lang="en-US" dirty="0"/>
              <a:t> </a:t>
            </a:r>
            <a:r>
              <a:rPr lang="en-US" dirty="0" err="1"/>
              <a:t>precizno</a:t>
            </a:r>
            <a:r>
              <a:rPr lang="en-US" dirty="0"/>
              <a:t> </a:t>
            </a:r>
            <a:r>
              <a:rPr lang="en-US" dirty="0" err="1"/>
              <a:t>prevlačiti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dodirivati</a:t>
            </a:r>
            <a:r>
              <a:rPr lang="en-US" dirty="0"/>
              <a:t> </a:t>
            </a:r>
            <a:r>
              <a:rPr lang="en-US" dirty="0" err="1"/>
              <a:t>ekran</a:t>
            </a:r>
            <a:r>
              <a:rPr lang="en-GB" dirty="0"/>
              <a:t>. </a:t>
            </a:r>
          </a:p>
          <a:p>
            <a:pPr marL="457200" indent="-457200">
              <a:buClr>
                <a:schemeClr val="bg2">
                  <a:lumMod val="50000"/>
                </a:schemeClr>
              </a:buClr>
              <a:buFont typeface="+mj-lt"/>
              <a:buAutoNum type="arabicParenR"/>
            </a:pPr>
            <a:r>
              <a:rPr lang="en-US" b="1" dirty="0" err="1"/>
              <a:t>Dizajnirajte</a:t>
            </a:r>
            <a:r>
              <a:rPr lang="en-US" b="1" dirty="0"/>
              <a:t> </a:t>
            </a:r>
            <a:r>
              <a:rPr lang="en-US" b="1" dirty="0" err="1"/>
              <a:t>sadržaj</a:t>
            </a:r>
            <a:r>
              <a:rPr lang="en-US" b="1" dirty="0"/>
              <a:t> </a:t>
            </a:r>
            <a:r>
              <a:rPr lang="en-US" b="1" dirty="0" err="1"/>
              <a:t>tako</a:t>
            </a:r>
            <a:r>
              <a:rPr lang="en-US" b="1" dirty="0"/>
              <a:t> da </a:t>
            </a:r>
            <a:r>
              <a:rPr lang="en-US" b="1" dirty="0" err="1"/>
              <a:t>bude</a:t>
            </a:r>
            <a:r>
              <a:rPr lang="en-US" b="1" dirty="0"/>
              <a:t> </a:t>
            </a:r>
            <a:r>
              <a:rPr lang="en-US" b="1" dirty="0" err="1"/>
              <a:t>čitljiv</a:t>
            </a:r>
            <a:r>
              <a:rPr lang="en-US" b="1" dirty="0"/>
              <a:t> u </a:t>
            </a:r>
            <a:r>
              <a:rPr lang="en-US" b="1" dirty="0" err="1"/>
              <a:t>stvarnim</a:t>
            </a:r>
            <a:r>
              <a:rPr lang="en-US" b="1" dirty="0"/>
              <a:t> </a:t>
            </a:r>
            <a:r>
              <a:rPr lang="en-US" b="1" dirty="0" err="1"/>
              <a:t>uslovima</a:t>
            </a:r>
            <a:r>
              <a:rPr lang="en-US" b="1" dirty="0"/>
              <a:t> </a:t>
            </a:r>
            <a:r>
              <a:rPr lang="en-US" b="1" dirty="0" err="1"/>
              <a:t>korišćenja</a:t>
            </a:r>
            <a:r>
              <a:rPr lang="en-US" b="1" dirty="0"/>
              <a:t>.</a:t>
            </a:r>
            <a:r>
              <a:rPr lang="en-US" dirty="0"/>
              <a:t> </a:t>
            </a:r>
            <a:r>
              <a:rPr lang="en-US" dirty="0" err="1"/>
              <a:t>Čitljiv</a:t>
            </a:r>
            <a:r>
              <a:rPr lang="en-US" dirty="0"/>
              <a:t> </a:t>
            </a:r>
            <a:r>
              <a:rPr lang="en-US" dirty="0" err="1"/>
              <a:t>sadržaj</a:t>
            </a:r>
            <a:r>
              <a:rPr lang="en-US" dirty="0"/>
              <a:t> ne </a:t>
            </a:r>
            <a:r>
              <a:rPr lang="en-US" dirty="0" err="1"/>
              <a:t>zavisi</a:t>
            </a:r>
            <a:r>
              <a:rPr lang="en-US" dirty="0"/>
              <a:t> </a:t>
            </a:r>
            <a:r>
              <a:rPr lang="en-US" dirty="0" err="1"/>
              <a:t>samo</a:t>
            </a:r>
            <a:r>
              <a:rPr lang="en-US" dirty="0"/>
              <a:t> od </a:t>
            </a:r>
            <a:r>
              <a:rPr lang="en-US" dirty="0" err="1"/>
              <a:t>izbora</a:t>
            </a:r>
            <a:r>
              <a:rPr lang="en-US" dirty="0"/>
              <a:t> </a:t>
            </a:r>
            <a:r>
              <a:rPr lang="en-US" dirty="0" err="1"/>
              <a:t>fonta</a:t>
            </a:r>
            <a:r>
              <a:rPr lang="en-US" dirty="0"/>
              <a:t>.</a:t>
            </a:r>
            <a:endParaRPr lang="en-GB" dirty="0"/>
          </a:p>
          <a:p>
            <a:pPr marL="457200" indent="-457200">
              <a:buClr>
                <a:schemeClr val="bg2">
                  <a:lumMod val="50000"/>
                </a:schemeClr>
              </a:buClr>
              <a:buFont typeface="+mj-lt"/>
              <a:buAutoNum type="arabicParenR"/>
            </a:pPr>
            <a:r>
              <a:rPr lang="en-US" b="1" dirty="0" err="1"/>
              <a:t>Koristite</a:t>
            </a:r>
            <a:r>
              <a:rPr lang="en-US" b="1" dirty="0"/>
              <a:t> </a:t>
            </a:r>
            <a:r>
              <a:rPr lang="en-US" b="1" dirty="0" err="1"/>
              <a:t>jednostavan</a:t>
            </a:r>
            <a:r>
              <a:rPr lang="en-US" b="1" dirty="0"/>
              <a:t> </a:t>
            </a:r>
            <a:r>
              <a:rPr lang="en-US" b="1" dirty="0" err="1"/>
              <a:t>i</a:t>
            </a:r>
            <a:r>
              <a:rPr lang="en-US" b="1" dirty="0"/>
              <a:t> </a:t>
            </a:r>
            <a:r>
              <a:rPr lang="en-US" b="1" dirty="0" err="1"/>
              <a:t>razumljiv</a:t>
            </a:r>
            <a:r>
              <a:rPr lang="en-US" b="1" dirty="0"/>
              <a:t> </a:t>
            </a:r>
            <a:r>
              <a:rPr lang="en-US" b="1" dirty="0" err="1"/>
              <a:t>jezik</a:t>
            </a:r>
            <a:r>
              <a:rPr lang="en-US" b="1" dirty="0"/>
              <a:t> bez </a:t>
            </a:r>
            <a:r>
              <a:rPr lang="en-US" b="1" dirty="0" err="1"/>
              <a:t>pojednostavljivanja</a:t>
            </a:r>
            <a:r>
              <a:rPr lang="en-US" b="1" dirty="0"/>
              <a:t> </a:t>
            </a:r>
            <a:r>
              <a:rPr lang="en-US" b="1" dirty="0" err="1"/>
              <a:t>sadržaja</a:t>
            </a:r>
            <a:r>
              <a:rPr lang="en-US" b="1" dirty="0"/>
              <a:t>.</a:t>
            </a:r>
            <a:r>
              <a:rPr lang="en-US" dirty="0"/>
              <a:t> </a:t>
            </a:r>
            <a:r>
              <a:rPr lang="en-US" dirty="0" err="1"/>
              <a:t>Pristupačnost</a:t>
            </a:r>
            <a:r>
              <a:rPr lang="en-US" dirty="0"/>
              <a:t> ne </a:t>
            </a:r>
            <a:r>
              <a:rPr lang="en-US" dirty="0" err="1"/>
              <a:t>znači</a:t>
            </a:r>
            <a:r>
              <a:rPr lang="en-US" dirty="0"/>
              <a:t> </a:t>
            </a:r>
            <a:r>
              <a:rPr lang="en-US" dirty="0" err="1"/>
              <a:t>preterano</a:t>
            </a:r>
            <a:r>
              <a:rPr lang="en-US" dirty="0"/>
              <a:t> </a:t>
            </a:r>
            <a:r>
              <a:rPr lang="en-US" dirty="0" err="1"/>
              <a:t>pojednostavljivanje</a:t>
            </a:r>
            <a:r>
              <a:rPr lang="en-US" dirty="0"/>
              <a:t>, </a:t>
            </a:r>
            <a:r>
              <a:rPr lang="en-US" dirty="0" err="1"/>
              <a:t>već</a:t>
            </a:r>
            <a:r>
              <a:rPr lang="en-US" dirty="0"/>
              <a:t> </a:t>
            </a:r>
            <a:r>
              <a:rPr lang="en-US" dirty="0" err="1"/>
              <a:t>jasno</a:t>
            </a:r>
            <a:r>
              <a:rPr lang="en-US" dirty="0"/>
              <a:t> </a:t>
            </a:r>
            <a:r>
              <a:rPr lang="en-US" dirty="0" err="1"/>
              <a:t>prenošenje</a:t>
            </a:r>
            <a:r>
              <a:rPr lang="en-US" dirty="0"/>
              <a:t> </a:t>
            </a:r>
            <a:r>
              <a:rPr lang="en-US" dirty="0" err="1"/>
              <a:t>informacija</a:t>
            </a:r>
            <a:r>
              <a:rPr lang="en-GB" dirty="0"/>
              <a:t>. </a:t>
            </a:r>
          </a:p>
          <a:p>
            <a:pPr marL="457200" indent="-457200">
              <a:buClr>
                <a:schemeClr val="bg2">
                  <a:lumMod val="50000"/>
                </a:schemeClr>
              </a:buClr>
              <a:buFont typeface="+mj-lt"/>
              <a:buAutoNum type="arabicParenR"/>
            </a:pPr>
            <a:r>
              <a:rPr lang="en-US" b="1" dirty="0" err="1"/>
              <a:t>Obezbedite</a:t>
            </a:r>
            <a:r>
              <a:rPr lang="en-US" b="1" dirty="0"/>
              <a:t> alternative za </a:t>
            </a:r>
            <a:r>
              <a:rPr lang="en-US" b="1" dirty="0" err="1"/>
              <a:t>vizuelni</a:t>
            </a:r>
            <a:r>
              <a:rPr lang="en-US" b="1" dirty="0"/>
              <a:t> </a:t>
            </a:r>
            <a:r>
              <a:rPr lang="en-US" b="1" dirty="0" err="1"/>
              <a:t>i</a:t>
            </a:r>
            <a:r>
              <a:rPr lang="en-US" b="1" dirty="0"/>
              <a:t> audio </a:t>
            </a:r>
            <a:r>
              <a:rPr lang="en-US" b="1" dirty="0" err="1"/>
              <a:t>sadržaj</a:t>
            </a:r>
            <a:r>
              <a:rPr lang="en-US" b="1" dirty="0"/>
              <a:t>.</a:t>
            </a:r>
            <a:r>
              <a:rPr lang="en-US" dirty="0"/>
              <a:t> </a:t>
            </a:r>
            <a:r>
              <a:rPr lang="en-US" dirty="0" err="1"/>
              <a:t>Digitalna</a:t>
            </a:r>
            <a:r>
              <a:rPr lang="en-US" dirty="0"/>
              <a:t> </a:t>
            </a:r>
            <a:r>
              <a:rPr lang="en-US" dirty="0" err="1"/>
              <a:t>turistička</a:t>
            </a:r>
            <a:r>
              <a:rPr lang="en-US" dirty="0"/>
              <a:t> </a:t>
            </a:r>
            <a:r>
              <a:rPr lang="en-US" dirty="0" err="1"/>
              <a:t>iskustva</a:t>
            </a:r>
            <a:r>
              <a:rPr lang="en-US" dirty="0"/>
              <a:t> u </a:t>
            </a:r>
            <a:r>
              <a:rPr lang="en-US" dirty="0" err="1"/>
              <a:t>velikoj</a:t>
            </a:r>
            <a:r>
              <a:rPr lang="en-US" dirty="0"/>
              <a:t> meri se </a:t>
            </a:r>
            <a:r>
              <a:rPr lang="en-US" dirty="0" err="1"/>
              <a:t>oslanjaju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slike</a:t>
            </a:r>
            <a:r>
              <a:rPr lang="en-US" dirty="0"/>
              <a:t>, video </a:t>
            </a:r>
            <a:r>
              <a:rPr lang="en-US" dirty="0" err="1"/>
              <a:t>i</a:t>
            </a:r>
            <a:r>
              <a:rPr lang="en-US" dirty="0"/>
              <a:t> audio </a:t>
            </a:r>
            <a:r>
              <a:rPr lang="en-US" dirty="0" err="1"/>
              <a:t>sadržaje</a:t>
            </a:r>
            <a:r>
              <a:rPr lang="en-GB" dirty="0"/>
              <a:t>. </a:t>
            </a:r>
          </a:p>
          <a:p>
            <a:pPr marL="457200" indent="-457200">
              <a:buClr>
                <a:schemeClr val="bg2">
                  <a:lumMod val="50000"/>
                </a:schemeClr>
              </a:buClr>
              <a:buFont typeface="+mj-lt"/>
              <a:buAutoNum type="arabicParenR"/>
            </a:pPr>
            <a:r>
              <a:rPr lang="en-US" b="1" dirty="0"/>
              <a:t>Neka </a:t>
            </a:r>
            <a:r>
              <a:rPr lang="en-US" b="1" dirty="0" err="1"/>
              <a:t>interakcije</a:t>
            </a:r>
            <a:r>
              <a:rPr lang="en-US" b="1" dirty="0"/>
              <a:t> </a:t>
            </a:r>
            <a:r>
              <a:rPr lang="en-US" b="1" dirty="0" err="1"/>
              <a:t>budu</a:t>
            </a:r>
            <a:r>
              <a:rPr lang="en-US" b="1" dirty="0"/>
              <a:t> </a:t>
            </a:r>
            <a:r>
              <a:rPr lang="en-US" b="1" dirty="0" err="1"/>
              <a:t>predvidive</a:t>
            </a:r>
            <a:r>
              <a:rPr lang="en-US" b="1" dirty="0"/>
              <a:t> </a:t>
            </a:r>
            <a:r>
              <a:rPr lang="en-US" b="1" dirty="0" err="1"/>
              <a:t>i</a:t>
            </a:r>
            <a:r>
              <a:rPr lang="en-US" b="1" dirty="0"/>
              <a:t> </a:t>
            </a:r>
            <a:r>
              <a:rPr lang="en-US" b="1" dirty="0" err="1"/>
              <a:t>tolerantne</a:t>
            </a:r>
            <a:r>
              <a:rPr lang="en-US" b="1" dirty="0"/>
              <a:t> </a:t>
            </a:r>
            <a:r>
              <a:rPr lang="en-US" b="1" dirty="0" err="1"/>
              <a:t>na</a:t>
            </a:r>
            <a:r>
              <a:rPr lang="en-US" b="1" dirty="0"/>
              <a:t> </a:t>
            </a:r>
            <a:r>
              <a:rPr lang="en-US" b="1" dirty="0" err="1"/>
              <a:t>greške</a:t>
            </a:r>
            <a:r>
              <a:rPr lang="en-US" b="1" dirty="0"/>
              <a:t>.</a:t>
            </a:r>
            <a:r>
              <a:rPr lang="en-US" dirty="0"/>
              <a:t> </a:t>
            </a:r>
            <a:r>
              <a:rPr lang="en-US" dirty="0" err="1"/>
              <a:t>Neočekivano</a:t>
            </a:r>
            <a:r>
              <a:rPr lang="en-US" dirty="0"/>
              <a:t> </a:t>
            </a:r>
            <a:r>
              <a:rPr lang="en-US" dirty="0" err="1"/>
              <a:t>ponašanje</a:t>
            </a:r>
            <a:r>
              <a:rPr lang="en-US" dirty="0"/>
              <a:t> </a:t>
            </a:r>
            <a:r>
              <a:rPr lang="en-US" dirty="0" err="1"/>
              <a:t>digitalnih</a:t>
            </a:r>
            <a:r>
              <a:rPr lang="en-US" dirty="0"/>
              <a:t> </a:t>
            </a:r>
            <a:r>
              <a:rPr lang="en-US" dirty="0" err="1"/>
              <a:t>sistema</a:t>
            </a:r>
            <a:r>
              <a:rPr lang="en-US" dirty="0"/>
              <a:t> </a:t>
            </a:r>
            <a:r>
              <a:rPr lang="en-US" dirty="0" err="1"/>
              <a:t>predstavlja</a:t>
            </a:r>
            <a:r>
              <a:rPr lang="en-US" dirty="0"/>
              <a:t> </a:t>
            </a:r>
            <a:r>
              <a:rPr lang="en-US" dirty="0" err="1"/>
              <a:t>značajnu</a:t>
            </a:r>
            <a:r>
              <a:rPr lang="en-US" dirty="0"/>
              <a:t> </a:t>
            </a:r>
            <a:r>
              <a:rPr lang="en-US" dirty="0" err="1"/>
              <a:t>prepreku</a:t>
            </a:r>
            <a:r>
              <a:rPr lang="en-GB" dirty="0"/>
              <a:t>. </a:t>
            </a:r>
          </a:p>
          <a:p>
            <a:pPr marL="457200" indent="-457200">
              <a:buClr>
                <a:schemeClr val="bg2">
                  <a:lumMod val="50000"/>
                </a:schemeClr>
              </a:buClr>
              <a:buFont typeface="+mj-lt"/>
              <a:buAutoNum type="arabicParenR"/>
            </a:pPr>
            <a:r>
              <a:rPr lang="en-US" b="1" dirty="0" err="1"/>
              <a:t>Razmišljajte</a:t>
            </a:r>
            <a:r>
              <a:rPr lang="en-US" b="1" dirty="0"/>
              <a:t> </a:t>
            </a:r>
            <a:r>
              <a:rPr lang="en-US" b="1" dirty="0" err="1"/>
              <a:t>i</a:t>
            </a:r>
            <a:r>
              <a:rPr lang="en-US" b="1" dirty="0"/>
              <a:t> van </a:t>
            </a:r>
            <a:r>
              <a:rPr lang="en-US" b="1" dirty="0" err="1"/>
              <a:t>ekrana</a:t>
            </a:r>
            <a:r>
              <a:rPr lang="en-US" b="1" dirty="0"/>
              <a:t>.</a:t>
            </a:r>
            <a:r>
              <a:rPr lang="en-US" dirty="0"/>
              <a:t> </a:t>
            </a:r>
            <a:r>
              <a:rPr lang="en-US" dirty="0" err="1"/>
              <a:t>Digitalna</a:t>
            </a:r>
            <a:r>
              <a:rPr lang="en-US" dirty="0"/>
              <a:t> </a:t>
            </a:r>
            <a:r>
              <a:rPr lang="en-US" dirty="0" err="1"/>
              <a:t>pristupačnost</a:t>
            </a:r>
            <a:r>
              <a:rPr lang="en-US" dirty="0"/>
              <a:t> ne </a:t>
            </a:r>
            <a:r>
              <a:rPr lang="en-US" dirty="0" err="1"/>
              <a:t>postoji</a:t>
            </a:r>
            <a:r>
              <a:rPr lang="en-US" dirty="0"/>
              <a:t> </a:t>
            </a:r>
            <a:r>
              <a:rPr lang="en-US" dirty="0" err="1"/>
              <a:t>izolovano</a:t>
            </a:r>
            <a:r>
              <a:rPr lang="en-GB" dirty="0"/>
              <a:t>. </a:t>
            </a:r>
          </a:p>
          <a:p>
            <a:pPr marL="457200" indent="-457200">
              <a:buClr>
                <a:schemeClr val="bg2">
                  <a:lumMod val="50000"/>
                </a:schemeClr>
              </a:buClr>
              <a:buFont typeface="+mj-lt"/>
              <a:buAutoNum type="arabicParenR"/>
            </a:pPr>
            <a:r>
              <a:rPr lang="pl-PL" b="1" dirty="0"/>
              <a:t>Digitalna interpretacija je alat za pristup</a:t>
            </a:r>
            <a:r>
              <a:rPr lang="en-GB" b="1" dirty="0"/>
              <a:t>.</a:t>
            </a:r>
            <a:r>
              <a:rPr lang="en-GB" dirty="0"/>
              <a:t> </a:t>
            </a:r>
          </a:p>
          <a:p>
            <a:pPr marL="457200" indent="-457200">
              <a:buClr>
                <a:schemeClr val="bg2">
                  <a:lumMod val="50000"/>
                </a:schemeClr>
              </a:buClr>
              <a:buFont typeface="+mj-lt"/>
              <a:buAutoNum type="arabicParenR"/>
            </a:pPr>
            <a:r>
              <a:rPr lang="en-US" b="1" dirty="0" err="1"/>
              <a:t>Izbegavajte</a:t>
            </a:r>
            <a:r>
              <a:rPr lang="en-US" b="1" dirty="0"/>
              <a:t> </a:t>
            </a:r>
            <a:r>
              <a:rPr lang="en-US" b="1" dirty="0" err="1"/>
              <a:t>isključivanje</a:t>
            </a:r>
            <a:r>
              <a:rPr lang="en-US" b="1" dirty="0"/>
              <a:t> </a:t>
            </a:r>
            <a:r>
              <a:rPr lang="en-US" b="1" dirty="0" err="1"/>
              <a:t>korisnika</a:t>
            </a:r>
            <a:r>
              <a:rPr lang="en-US" b="1" dirty="0"/>
              <a:t> </a:t>
            </a:r>
            <a:r>
              <a:rPr lang="en-US" b="1" dirty="0" err="1"/>
              <a:t>zbog</a:t>
            </a:r>
            <a:r>
              <a:rPr lang="en-US" b="1" dirty="0"/>
              <a:t> </a:t>
            </a:r>
            <a:r>
              <a:rPr lang="en-US" b="1" dirty="0" err="1"/>
              <a:t>oslanjanja</a:t>
            </a:r>
            <a:r>
              <a:rPr lang="en-US" b="1" dirty="0"/>
              <a:t> </a:t>
            </a:r>
            <a:r>
              <a:rPr lang="en-US" b="1" dirty="0" err="1"/>
              <a:t>isključivo</a:t>
            </a:r>
            <a:r>
              <a:rPr lang="en-US" b="1" dirty="0"/>
              <a:t> </a:t>
            </a:r>
            <a:r>
              <a:rPr lang="en-US" b="1" dirty="0" err="1"/>
              <a:t>na</a:t>
            </a:r>
            <a:r>
              <a:rPr lang="en-US" b="1" dirty="0"/>
              <a:t> </a:t>
            </a:r>
            <a:r>
              <a:rPr lang="en-US" b="1" dirty="0" err="1"/>
              <a:t>digitalne</a:t>
            </a:r>
            <a:r>
              <a:rPr lang="en-US" b="1" dirty="0"/>
              <a:t> </a:t>
            </a:r>
            <a:r>
              <a:rPr lang="en-US" b="1" dirty="0" err="1"/>
              <a:t>kanale</a:t>
            </a:r>
            <a:r>
              <a:rPr lang="en-GB" b="1" dirty="0"/>
              <a:t>. 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0272681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07D7F1D-6050-10DD-5F9D-E9B5003B25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Asistivne tehnologije za</a:t>
            </a:r>
            <a:r>
              <a:rPr lang="en-US" dirty="0"/>
              <a:t> </a:t>
            </a:r>
            <a:r>
              <a:rPr lang="en-US" dirty="0" err="1"/>
              <a:t>bolje</a:t>
            </a:r>
            <a:r>
              <a:rPr lang="pl-PL" dirty="0"/>
              <a:t> iskustvo posetilaca na lokalitetu</a:t>
            </a: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28E5E958-F7E2-F247-9E3E-110EEFFFE1D6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US" sz="3200" b="1" dirty="0" err="1"/>
              <a:t>Oštećenja</a:t>
            </a:r>
            <a:r>
              <a:rPr lang="en-US" sz="3200" b="1" dirty="0"/>
              <a:t> </a:t>
            </a:r>
            <a:r>
              <a:rPr lang="en-US" sz="3200" b="1" dirty="0" err="1"/>
              <a:t>vida</a:t>
            </a:r>
            <a:endParaRPr lang="en-GB" sz="3200" b="1" dirty="0"/>
          </a:p>
          <a:p>
            <a:pPr lvl="1"/>
            <a:r>
              <a:rPr lang="it-IT" sz="2800" dirty="0"/>
              <a:t>audio vodiči i audio deskripcija</a:t>
            </a:r>
            <a:endParaRPr lang="en-GB" sz="2800" dirty="0"/>
          </a:p>
          <a:p>
            <a:pPr lvl="1"/>
            <a:r>
              <a:rPr lang="en-US" sz="2800" dirty="0" err="1"/>
              <a:t>taktilni</a:t>
            </a:r>
            <a:r>
              <a:rPr lang="en-US" sz="2800" dirty="0"/>
              <a:t> </a:t>
            </a:r>
            <a:r>
              <a:rPr lang="en-US" sz="2800" dirty="0" err="1"/>
              <a:t>modeli</a:t>
            </a:r>
            <a:r>
              <a:rPr lang="en-US" sz="2800" dirty="0"/>
              <a:t> </a:t>
            </a:r>
            <a:r>
              <a:rPr lang="en-US" sz="2800" dirty="0" err="1"/>
              <a:t>i</a:t>
            </a:r>
            <a:r>
              <a:rPr lang="en-US" sz="2800" dirty="0"/>
              <a:t> </a:t>
            </a:r>
            <a:r>
              <a:rPr lang="en-US" sz="2800" dirty="0" err="1"/>
              <a:t>mape</a:t>
            </a:r>
            <a:endParaRPr lang="en-GB" sz="2800" dirty="0"/>
          </a:p>
          <a:p>
            <a:pPr lvl="1"/>
            <a:r>
              <a:rPr lang="pl-PL" sz="2800" dirty="0"/>
              <a:t>oznake na Brajevom pismu ili govorna signalizacija</a:t>
            </a:r>
            <a:endParaRPr lang="en-GB" sz="2800" dirty="0"/>
          </a:p>
          <a:p>
            <a:pPr lvl="1"/>
            <a:r>
              <a:rPr lang="pl-PL" sz="2800" dirty="0"/>
              <a:t>pomagala za orijentaciju i kretanje</a:t>
            </a:r>
            <a:endParaRPr lang="en-US" sz="2800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996D3F4-656F-8014-6DA2-03ECB8C2514C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en-GB" sz="3200" b="1" dirty="0" err="1"/>
              <a:t>Oštećenja</a:t>
            </a:r>
            <a:r>
              <a:rPr lang="en-GB" sz="3200" b="1" dirty="0"/>
              <a:t> </a:t>
            </a:r>
            <a:r>
              <a:rPr lang="en-GB" sz="3200" b="1" dirty="0" err="1"/>
              <a:t>sluha</a:t>
            </a:r>
            <a:r>
              <a:rPr lang="en-GB" sz="3200" b="1" dirty="0"/>
              <a:t> </a:t>
            </a:r>
          </a:p>
          <a:p>
            <a:pPr lvl="1"/>
            <a:r>
              <a:rPr lang="en-US" sz="2800" dirty="0" err="1"/>
              <a:t>asistivni</a:t>
            </a:r>
            <a:r>
              <a:rPr lang="en-US" sz="2800" dirty="0"/>
              <a:t> </a:t>
            </a:r>
            <a:r>
              <a:rPr lang="en-US" sz="2800" dirty="0" err="1"/>
              <a:t>sistemi</a:t>
            </a:r>
            <a:r>
              <a:rPr lang="en-US" sz="2800" dirty="0"/>
              <a:t> za </a:t>
            </a:r>
            <a:r>
              <a:rPr lang="en-US" sz="2800" dirty="0" err="1"/>
              <a:t>slušanje</a:t>
            </a:r>
            <a:endParaRPr lang="en-GB" sz="2800" dirty="0"/>
          </a:p>
          <a:p>
            <a:pPr lvl="1"/>
            <a:r>
              <a:rPr lang="en-US" sz="2800" dirty="0" err="1"/>
              <a:t>titlovi</a:t>
            </a:r>
            <a:r>
              <a:rPr lang="en-US" sz="2800" dirty="0"/>
              <a:t> </a:t>
            </a:r>
            <a:r>
              <a:rPr lang="en-US" sz="2800" dirty="0" err="1"/>
              <a:t>i</a:t>
            </a:r>
            <a:r>
              <a:rPr lang="en-US" sz="2800" dirty="0"/>
              <a:t> </a:t>
            </a:r>
            <a:r>
              <a:rPr lang="en-US" sz="2800" dirty="0" err="1"/>
              <a:t>podnaslovi</a:t>
            </a:r>
            <a:endParaRPr lang="en-GB" sz="2800" dirty="0"/>
          </a:p>
          <a:p>
            <a:pPr lvl="1"/>
            <a:r>
              <a:rPr lang="en-US" sz="2800" dirty="0" err="1"/>
              <a:t>tumačenje</a:t>
            </a:r>
            <a:r>
              <a:rPr lang="en-US" sz="2800" dirty="0"/>
              <a:t> </a:t>
            </a:r>
            <a:r>
              <a:rPr lang="en-US" sz="2800" dirty="0" err="1"/>
              <a:t>na</a:t>
            </a:r>
            <a:r>
              <a:rPr lang="en-US" sz="2800" dirty="0"/>
              <a:t> </a:t>
            </a:r>
            <a:r>
              <a:rPr lang="en-US" sz="2800" dirty="0" err="1"/>
              <a:t>znakovni</a:t>
            </a:r>
            <a:r>
              <a:rPr lang="en-US" sz="2800" dirty="0"/>
              <a:t> </a:t>
            </a:r>
            <a:r>
              <a:rPr lang="en-US" sz="2800" dirty="0" err="1"/>
              <a:t>jezik</a:t>
            </a:r>
            <a:endParaRPr lang="en-GB" sz="2800" dirty="0"/>
          </a:p>
          <a:p>
            <a:pPr lvl="1"/>
            <a:r>
              <a:rPr lang="en-US" sz="2800" dirty="0" err="1"/>
              <a:t>vizuelni</a:t>
            </a:r>
            <a:r>
              <a:rPr lang="en-US" sz="2800" dirty="0"/>
              <a:t> </a:t>
            </a:r>
            <a:r>
              <a:rPr lang="en-US" sz="2800" dirty="0" err="1"/>
              <a:t>sistemi</a:t>
            </a:r>
            <a:r>
              <a:rPr lang="en-US" sz="2800" dirty="0"/>
              <a:t> za </a:t>
            </a:r>
            <a:r>
              <a:rPr lang="en-US" sz="2800" dirty="0" err="1"/>
              <a:t>upozorenje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2512685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2F473B-ADE1-B125-7362-34563B45D1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4A0DFEC-D101-13AA-3C22-D6F39AE677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Asistivne tehnologije za</a:t>
            </a:r>
            <a:r>
              <a:rPr lang="en-US" dirty="0"/>
              <a:t> </a:t>
            </a:r>
            <a:r>
              <a:rPr lang="en-US" dirty="0" err="1"/>
              <a:t>bolje</a:t>
            </a:r>
            <a:r>
              <a:rPr lang="pl-PL" dirty="0"/>
              <a:t> iskustvo posetilaca na lokalitet</a:t>
            </a:r>
            <a:r>
              <a:rPr lang="en-GB" dirty="0"/>
              <a:t>u</a:t>
            </a: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F855ED19-D63F-3609-A357-15D5D8EEB455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/>
          </a:bodyPr>
          <a:lstStyle/>
          <a:p>
            <a:r>
              <a:rPr lang="en-GB" sz="3200" b="1" dirty="0"/>
              <a:t>Mobilnost </a:t>
            </a:r>
            <a:r>
              <a:rPr lang="en-GB" sz="3200" b="1" dirty="0" err="1"/>
              <a:t>i</a:t>
            </a:r>
            <a:r>
              <a:rPr lang="en-GB" sz="3200" b="1" dirty="0"/>
              <a:t> </a:t>
            </a:r>
            <a:r>
              <a:rPr lang="en-GB" sz="3200" b="1" dirty="0" err="1"/>
              <a:t>fizički</a:t>
            </a:r>
            <a:r>
              <a:rPr lang="en-GB" sz="3200" b="1" dirty="0"/>
              <a:t> </a:t>
            </a:r>
            <a:r>
              <a:rPr lang="en-GB" sz="3200" b="1" dirty="0" err="1"/>
              <a:t>invaliditet</a:t>
            </a:r>
            <a:endParaRPr lang="en-GB" sz="3200" b="1" dirty="0"/>
          </a:p>
          <a:p>
            <a:pPr lvl="1"/>
            <a:r>
              <a:rPr lang="en-US" sz="2800" dirty="0" err="1"/>
              <a:t>električna</a:t>
            </a:r>
            <a:r>
              <a:rPr lang="en-US" sz="2800" dirty="0"/>
              <a:t> </a:t>
            </a:r>
            <a:r>
              <a:rPr lang="en-US" sz="2800" dirty="0" err="1"/>
              <a:t>pomagala</a:t>
            </a:r>
            <a:r>
              <a:rPr lang="en-US" sz="2800" dirty="0"/>
              <a:t> za </a:t>
            </a:r>
            <a:r>
              <a:rPr lang="en-US" sz="2800" dirty="0" err="1"/>
              <a:t>kretanje</a:t>
            </a:r>
            <a:endParaRPr lang="en-GB" sz="2600" dirty="0"/>
          </a:p>
          <a:p>
            <a:pPr lvl="1"/>
            <a:r>
              <a:rPr lang="en-US" sz="2800" dirty="0" err="1"/>
              <a:t>liftovi</a:t>
            </a:r>
            <a:r>
              <a:rPr lang="en-US" sz="2800" dirty="0"/>
              <a:t> </a:t>
            </a:r>
            <a:r>
              <a:rPr lang="en-US" sz="2800" dirty="0" err="1"/>
              <a:t>i</a:t>
            </a:r>
            <a:r>
              <a:rPr lang="en-US" sz="2800" dirty="0"/>
              <a:t> lift za </a:t>
            </a:r>
            <a:r>
              <a:rPr lang="en-US" sz="2800" dirty="0" err="1"/>
              <a:t>invalidska</a:t>
            </a:r>
            <a:r>
              <a:rPr lang="en-US" sz="2800" dirty="0"/>
              <a:t> </a:t>
            </a:r>
            <a:r>
              <a:rPr lang="en-US" sz="2800" dirty="0" err="1"/>
              <a:t>kolica</a:t>
            </a:r>
            <a:endParaRPr lang="en-US" sz="2800" dirty="0"/>
          </a:p>
          <a:p>
            <a:pPr lvl="1"/>
            <a:r>
              <a:rPr lang="pl-PL" sz="2800" dirty="0"/>
              <a:t>sistemi za pomoć pri otvaranju vrat</a:t>
            </a:r>
            <a:r>
              <a:rPr lang="en-US" sz="2800" dirty="0"/>
              <a:t>a</a:t>
            </a:r>
          </a:p>
          <a:p>
            <a:pPr lvl="1"/>
            <a:r>
              <a:rPr lang="en-US" sz="2800" dirty="0" err="1"/>
              <a:t>ergonomska</a:t>
            </a:r>
            <a:r>
              <a:rPr lang="en-US" sz="2800" dirty="0"/>
              <a:t> </a:t>
            </a:r>
            <a:r>
              <a:rPr lang="en-US" sz="2800" dirty="0" err="1"/>
              <a:t>pomagala</a:t>
            </a:r>
            <a:endParaRPr lang="en-US" sz="2800" dirty="0"/>
          </a:p>
          <a:p>
            <a:pPr lvl="1"/>
            <a:r>
              <a:rPr lang="en-US" sz="2800" dirty="0" err="1"/>
              <a:t>roboti</a:t>
            </a:r>
            <a:r>
              <a:rPr lang="en-US" sz="2800" dirty="0"/>
              <a:t> za </a:t>
            </a:r>
            <a:r>
              <a:rPr lang="en-US" sz="2800" dirty="0" err="1"/>
              <a:t>teleprisustvo</a:t>
            </a:r>
            <a:endParaRPr lang="en-US" sz="2800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E2A608E-1921-CE4F-6189-7632DF4D925E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/>
          </a:bodyPr>
          <a:lstStyle/>
          <a:p>
            <a:r>
              <a:rPr lang="en-GB" sz="3200" b="1" dirty="0" err="1"/>
              <a:t>Kognitivne</a:t>
            </a:r>
            <a:r>
              <a:rPr lang="en-GB" sz="3200" b="1" dirty="0"/>
              <a:t> </a:t>
            </a:r>
            <a:r>
              <a:rPr lang="en-GB" sz="3200" b="1" dirty="0" err="1"/>
              <a:t>i</a:t>
            </a:r>
            <a:r>
              <a:rPr lang="en-GB" sz="3200" b="1" dirty="0"/>
              <a:t> </a:t>
            </a:r>
            <a:r>
              <a:rPr lang="en-GB" sz="3200" b="1" dirty="0" err="1"/>
              <a:t>razvojne</a:t>
            </a:r>
            <a:r>
              <a:rPr lang="en-GB" sz="3200" b="1" dirty="0"/>
              <a:t> </a:t>
            </a:r>
            <a:r>
              <a:rPr lang="en-GB" sz="3200" b="1" dirty="0" err="1"/>
              <a:t>teškoće</a:t>
            </a:r>
            <a:r>
              <a:rPr lang="en-GB" sz="3200" b="1" dirty="0"/>
              <a:t> </a:t>
            </a:r>
          </a:p>
          <a:p>
            <a:pPr lvl="1"/>
            <a:r>
              <a:rPr lang="en-US" sz="2800" dirty="0" err="1"/>
              <a:t>multisenzorne</a:t>
            </a:r>
            <a:r>
              <a:rPr lang="en-US" sz="2800" dirty="0"/>
              <a:t> </a:t>
            </a:r>
            <a:r>
              <a:rPr lang="en-US" sz="2800" dirty="0" err="1"/>
              <a:t>interaktivne</a:t>
            </a:r>
            <a:r>
              <a:rPr lang="en-US" sz="2800" dirty="0"/>
              <a:t> </a:t>
            </a:r>
            <a:r>
              <a:rPr lang="en-US" sz="2800" dirty="0" err="1"/>
              <a:t>aktivnosti</a:t>
            </a:r>
            <a:endParaRPr lang="en-GB" sz="2800" dirty="0"/>
          </a:p>
          <a:p>
            <a:pPr lvl="1"/>
            <a:r>
              <a:rPr lang="en-US" sz="2800" dirty="0" err="1"/>
              <a:t>aplikacije</a:t>
            </a:r>
            <a:r>
              <a:rPr lang="en-US" sz="2800" dirty="0"/>
              <a:t> za </a:t>
            </a:r>
            <a:r>
              <a:rPr lang="en-US" sz="2800" dirty="0" err="1"/>
              <a:t>personalizaciju</a:t>
            </a:r>
            <a:r>
              <a:rPr lang="en-US" sz="2800" dirty="0"/>
              <a:t> </a:t>
            </a:r>
            <a:r>
              <a:rPr lang="en-US" sz="2800" dirty="0" err="1"/>
              <a:t>korisničkog</a:t>
            </a:r>
            <a:r>
              <a:rPr lang="en-US" sz="2800" dirty="0"/>
              <a:t> </a:t>
            </a:r>
            <a:r>
              <a:rPr lang="en-US" sz="2800" dirty="0" err="1"/>
              <a:t>iskustva</a:t>
            </a:r>
            <a:endParaRPr lang="en-US" sz="2800" dirty="0"/>
          </a:p>
          <a:p>
            <a:pPr lvl="1"/>
            <a:r>
              <a:rPr lang="it-IT" sz="2800" dirty="0"/>
              <a:t>vizuelni rasporedi ili smernice zasnovane na proširenoj realnosti (AR</a:t>
            </a:r>
            <a:r>
              <a:rPr lang="en-US" sz="2800" dirty="0"/>
              <a:t>)</a:t>
            </a:r>
          </a:p>
          <a:p>
            <a:pPr lvl="1"/>
            <a:r>
              <a:rPr lang="pl-PL" sz="2800" dirty="0"/>
              <a:t>slušalice za poništavanje buke i senzorna pomagala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4091039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942393-AEC6-7911-30C2-413A4E609F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Virtuelni pristup i digitalna dostupnost</a:t>
            </a: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A5909EAC-F09B-8142-624F-91B7AC38A0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it-IT" sz="3200" dirty="0"/>
              <a:t>ture u virtuelnoj realnosti (VR)</a:t>
            </a:r>
            <a:endParaRPr lang="en-US" sz="3200" dirty="0"/>
          </a:p>
          <a:p>
            <a:pPr lvl="1"/>
            <a:r>
              <a:rPr lang="pl-PL" sz="3200" dirty="0"/>
              <a:t>aplikacije zasnovane na proširenoj realnosti (AR</a:t>
            </a:r>
            <a:r>
              <a:rPr lang="en-US" sz="3200" dirty="0"/>
              <a:t>)</a:t>
            </a:r>
            <a:endParaRPr lang="en-GB" sz="3200" dirty="0"/>
          </a:p>
          <a:p>
            <a:pPr lvl="1"/>
            <a:r>
              <a:rPr lang="pl-PL" sz="3200" dirty="0"/>
              <a:t>mobilne aplikacije za ture i obilaske </a:t>
            </a:r>
            <a:endParaRPr lang="en-GB" sz="3200" dirty="0"/>
          </a:p>
          <a:p>
            <a:pPr lvl="1"/>
            <a:r>
              <a:rPr lang="pl-PL" sz="3200" dirty="0"/>
              <a:t>digitalne mape i alati za navigaciju </a:t>
            </a:r>
            <a:endParaRPr lang="en-GB" sz="3200" dirty="0"/>
          </a:p>
          <a:p>
            <a:pPr lvl="1"/>
            <a:r>
              <a:rPr lang="nn-NO" sz="3200" dirty="0"/>
              <a:t>društvene mreže i onlajn sadržaji</a:t>
            </a:r>
            <a:endParaRPr lang="en-GB" sz="3200" dirty="0"/>
          </a:p>
          <a:p>
            <a:pPr lvl="1"/>
            <a:r>
              <a:rPr lang="en-US" sz="3200" dirty="0" err="1"/>
              <a:t>onlajn</a:t>
            </a:r>
            <a:r>
              <a:rPr lang="en-US" sz="3200" dirty="0"/>
              <a:t> </a:t>
            </a:r>
            <a:r>
              <a:rPr lang="en-US" sz="3200" dirty="0" err="1"/>
              <a:t>rezervacije</a:t>
            </a:r>
            <a:r>
              <a:rPr lang="en-US" sz="3200" dirty="0"/>
              <a:t> </a:t>
            </a:r>
            <a:r>
              <a:rPr lang="en-US" sz="3200" dirty="0" err="1"/>
              <a:t>i</a:t>
            </a:r>
            <a:r>
              <a:rPr lang="en-US" sz="3200" dirty="0"/>
              <a:t> </a:t>
            </a:r>
            <a:r>
              <a:rPr lang="en-US" sz="3200" dirty="0" err="1"/>
              <a:t>korisnička</a:t>
            </a:r>
            <a:r>
              <a:rPr lang="en-US" sz="3200" dirty="0"/>
              <a:t> </a:t>
            </a:r>
            <a:r>
              <a:rPr lang="en-US" sz="3200" dirty="0" err="1"/>
              <a:t>podrška</a:t>
            </a:r>
            <a:r>
              <a:rPr lang="en-US" sz="3200" dirty="0"/>
              <a:t> </a:t>
            </a: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32124872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7E5504-11D7-6447-8C38-AEDF6B2202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9FC9BA-9F1E-B95B-7AC2-A0B765E2E1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Nova AI </a:t>
            </a:r>
            <a:r>
              <a:rPr lang="en-US" dirty="0" err="1"/>
              <a:t>rešenja</a:t>
            </a:r>
            <a:r>
              <a:rPr lang="en-US" dirty="0"/>
              <a:t> 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11DF45C-3C25-F0C1-7926-272C6E0B8B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en-US" sz="3200" dirty="0" err="1"/>
              <a:t>prepoznavanje</a:t>
            </a:r>
            <a:r>
              <a:rPr lang="en-US" sz="3200" dirty="0"/>
              <a:t> </a:t>
            </a:r>
            <a:r>
              <a:rPr lang="en-US" sz="3200" dirty="0" err="1"/>
              <a:t>slika</a:t>
            </a:r>
            <a:r>
              <a:rPr lang="en-US" sz="3200" dirty="0"/>
              <a:t> </a:t>
            </a:r>
            <a:r>
              <a:rPr lang="en-US" sz="3200" dirty="0" err="1"/>
              <a:t>pomoću</a:t>
            </a:r>
            <a:r>
              <a:rPr lang="en-US" sz="3200" dirty="0"/>
              <a:t> </a:t>
            </a:r>
            <a:r>
              <a:rPr lang="en-US" sz="3200" dirty="0" err="1"/>
              <a:t>veštačke</a:t>
            </a:r>
            <a:r>
              <a:rPr lang="en-US" sz="3200" dirty="0"/>
              <a:t> </a:t>
            </a:r>
            <a:r>
              <a:rPr lang="en-US" sz="3200" dirty="0" err="1"/>
              <a:t>inteligencije</a:t>
            </a:r>
            <a:endParaRPr lang="en-US" sz="3200" dirty="0"/>
          </a:p>
          <a:p>
            <a:pPr lvl="1"/>
            <a:r>
              <a:rPr lang="en-US" sz="3200" dirty="0" err="1"/>
              <a:t>četbotovi</a:t>
            </a:r>
            <a:r>
              <a:rPr lang="en-US" sz="3200" dirty="0"/>
              <a:t> za </a:t>
            </a:r>
            <a:r>
              <a:rPr lang="en-US" sz="3200" dirty="0" err="1"/>
              <a:t>korisničku</a:t>
            </a:r>
            <a:r>
              <a:rPr lang="en-US" sz="3200" dirty="0"/>
              <a:t> </a:t>
            </a:r>
            <a:r>
              <a:rPr lang="en-US" sz="3200" dirty="0" err="1"/>
              <a:t>podršku</a:t>
            </a:r>
            <a:endParaRPr lang="en-GB" sz="3200" dirty="0"/>
          </a:p>
          <a:p>
            <a:pPr lvl="1"/>
            <a:r>
              <a:rPr lang="en-US" sz="3200" dirty="0" err="1"/>
              <a:t>algoritmi</a:t>
            </a:r>
            <a:r>
              <a:rPr lang="en-US" sz="3200" dirty="0"/>
              <a:t> za </a:t>
            </a:r>
            <a:r>
              <a:rPr lang="en-US" sz="3200" dirty="0" err="1"/>
              <a:t>personalizaciju</a:t>
            </a:r>
            <a:endParaRPr lang="en-GB" sz="3200" dirty="0"/>
          </a:p>
          <a:p>
            <a:pPr lvl="1"/>
            <a:r>
              <a:rPr lang="en-US" sz="3200" dirty="0" err="1"/>
              <a:t>prevođenje</a:t>
            </a:r>
            <a:r>
              <a:rPr lang="en-US" sz="3200" dirty="0"/>
              <a:t> </a:t>
            </a:r>
            <a:r>
              <a:rPr lang="en-US" sz="3200" dirty="0" err="1"/>
              <a:t>na</a:t>
            </a:r>
            <a:r>
              <a:rPr lang="en-US" sz="3200" dirty="0"/>
              <a:t> </a:t>
            </a:r>
            <a:r>
              <a:rPr lang="en-US" sz="3200" dirty="0" err="1"/>
              <a:t>znakovni</a:t>
            </a:r>
            <a:r>
              <a:rPr lang="en-US" sz="3200" dirty="0"/>
              <a:t> </a:t>
            </a:r>
            <a:r>
              <a:rPr lang="en-US" sz="3200" dirty="0" err="1"/>
              <a:t>jezik</a:t>
            </a:r>
            <a:endParaRPr lang="en-GB" sz="3200" dirty="0"/>
          </a:p>
          <a:p>
            <a:pPr lvl="1"/>
            <a:r>
              <a:rPr lang="en-GB" sz="3200" dirty="0" err="1"/>
              <a:t>robotika</a:t>
            </a: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12152585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772BF0-C726-289E-3628-53E9FCE5E9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Balans između tehnologije i ljudskog kontakta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ABB5CD-2AA5-A596-C299-E7AB298886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en-US" sz="3600" dirty="0" err="1"/>
              <a:t>Tehnologija</a:t>
            </a:r>
            <a:r>
              <a:rPr lang="en-US" sz="3600" dirty="0"/>
              <a:t> </a:t>
            </a:r>
            <a:r>
              <a:rPr lang="en-US" sz="3600" dirty="0" err="1"/>
              <a:t>nije</a:t>
            </a:r>
            <a:r>
              <a:rPr lang="en-US" sz="3600" dirty="0"/>
              <a:t> </a:t>
            </a:r>
            <a:r>
              <a:rPr lang="en-US" sz="3600" dirty="0" err="1"/>
              <a:t>nepogrešiva</a:t>
            </a:r>
            <a:endParaRPr lang="en-GB" sz="3600" dirty="0"/>
          </a:p>
          <a:p>
            <a:pPr lvl="1"/>
            <a:r>
              <a:rPr lang="pl-PL" sz="3600" dirty="0"/>
              <a:t>Ne snalaze se svi podjednako dobro u korišćenju tehnologije</a:t>
            </a:r>
            <a:endParaRPr lang="en-GB" sz="3600" dirty="0"/>
          </a:p>
          <a:p>
            <a:pPr lvl="1"/>
            <a:r>
              <a:rPr lang="pl-PL" sz="3600" dirty="0"/>
              <a:t>Obuka zaposlenih za korišćenje tehnologije</a:t>
            </a:r>
            <a:endParaRPr lang="en-GB" sz="3600" dirty="0"/>
          </a:p>
          <a:p>
            <a:pPr lvl="1"/>
            <a:r>
              <a:rPr lang="en-US" sz="3600" dirty="0"/>
              <a:t>Ne </a:t>
            </a:r>
            <a:r>
              <a:rPr lang="en-US" sz="3600" dirty="0" err="1"/>
              <a:t>dozvolite</a:t>
            </a:r>
            <a:r>
              <a:rPr lang="en-US" sz="3600" dirty="0"/>
              <a:t> da </a:t>
            </a:r>
            <a:r>
              <a:rPr lang="en-US" sz="3600" dirty="0" err="1"/>
              <a:t>tehnologija</a:t>
            </a:r>
            <a:r>
              <a:rPr lang="en-US" sz="3600" dirty="0"/>
              <a:t> </a:t>
            </a:r>
            <a:r>
              <a:rPr lang="en-US" sz="3600" dirty="0" err="1"/>
              <a:t>smanji</a:t>
            </a:r>
            <a:r>
              <a:rPr lang="en-US" sz="3600" dirty="0"/>
              <a:t> </a:t>
            </a:r>
            <a:r>
              <a:rPr lang="en-US" sz="3600" dirty="0" err="1"/>
              <a:t>ličnu</a:t>
            </a:r>
            <a:r>
              <a:rPr lang="en-US" sz="3600" dirty="0"/>
              <a:t> </a:t>
            </a:r>
            <a:r>
              <a:rPr lang="en-US" sz="3600" dirty="0" err="1"/>
              <a:t>interakciju</a:t>
            </a:r>
            <a:endParaRPr lang="en-GB" sz="3600" dirty="0"/>
          </a:p>
          <a:p>
            <a:pPr lvl="1"/>
            <a:r>
              <a:rPr lang="en-US" sz="3600" dirty="0" err="1"/>
              <a:t>Privatnost</a:t>
            </a:r>
            <a:r>
              <a:rPr lang="en-US" sz="3600" dirty="0"/>
              <a:t> </a:t>
            </a:r>
            <a:r>
              <a:rPr lang="en-US" sz="3600" dirty="0" err="1"/>
              <a:t>i</a:t>
            </a:r>
            <a:r>
              <a:rPr lang="en-US" sz="3600" dirty="0"/>
              <a:t> </a:t>
            </a:r>
            <a:r>
              <a:rPr lang="en-US" sz="3600" dirty="0" err="1"/>
              <a:t>etika</a:t>
            </a:r>
            <a:endParaRPr lang="en-GB" sz="3600" dirty="0"/>
          </a:p>
          <a:p>
            <a:pPr lvl="1"/>
            <a:r>
              <a:rPr lang="en-US" sz="3600" dirty="0" err="1"/>
              <a:t>Dugoročna</a:t>
            </a:r>
            <a:r>
              <a:rPr lang="en-US" sz="3600" dirty="0"/>
              <a:t> </a:t>
            </a:r>
            <a:r>
              <a:rPr lang="en-US" sz="3600" dirty="0" err="1"/>
              <a:t>održivost</a:t>
            </a:r>
            <a:r>
              <a:rPr lang="en-US" sz="3600" dirty="0"/>
              <a:t> </a:t>
            </a:r>
            <a:r>
              <a:rPr lang="en-US" sz="3600" dirty="0" err="1"/>
              <a:t>tehnoloških</a:t>
            </a:r>
            <a:r>
              <a:rPr lang="en-US" sz="3600" dirty="0"/>
              <a:t> </a:t>
            </a:r>
            <a:r>
              <a:rPr lang="en-US" sz="3600" dirty="0" err="1"/>
              <a:t>rešenja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992231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30070B-4A0D-545B-6AB2-733DB37FB3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Razmatranje</a:t>
            </a:r>
            <a:r>
              <a:rPr lang="en-US" dirty="0"/>
              <a:t> </a:t>
            </a:r>
            <a:r>
              <a:rPr lang="en-US" dirty="0" err="1"/>
              <a:t>troškova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izvodljivosti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5FC0F1-E248-8C36-0ECA-180D850E98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err="1"/>
              <a:t>Visokotehnološka</a:t>
            </a:r>
            <a:r>
              <a:rPr lang="en-US" sz="3200" dirty="0"/>
              <a:t> </a:t>
            </a:r>
            <a:r>
              <a:rPr lang="en-US" sz="3200" dirty="0" err="1"/>
              <a:t>rešenja</a:t>
            </a:r>
            <a:r>
              <a:rPr lang="en-US" sz="3200" dirty="0"/>
              <a:t> </a:t>
            </a:r>
            <a:r>
              <a:rPr lang="en-US" sz="3200" dirty="0" err="1"/>
              <a:t>mogu</a:t>
            </a:r>
            <a:r>
              <a:rPr lang="en-US" sz="3200" dirty="0"/>
              <a:t> </a:t>
            </a:r>
            <a:r>
              <a:rPr lang="en-US" sz="3200" dirty="0" err="1"/>
              <a:t>biti</a:t>
            </a:r>
            <a:r>
              <a:rPr lang="en-US" sz="3200" dirty="0"/>
              <a:t> </a:t>
            </a:r>
            <a:r>
              <a:rPr lang="en-US" sz="3200" dirty="0" err="1"/>
              <a:t>odlično</a:t>
            </a:r>
            <a:r>
              <a:rPr lang="en-US" sz="3200" dirty="0"/>
              <a:t> </a:t>
            </a:r>
            <a:r>
              <a:rPr lang="en-US" sz="3200" dirty="0" err="1"/>
              <a:t>sredstvo</a:t>
            </a:r>
            <a:r>
              <a:rPr lang="en-US" sz="3200" dirty="0"/>
              <a:t> za </a:t>
            </a:r>
            <a:r>
              <a:rPr lang="en-US" sz="3200" dirty="0" err="1"/>
              <a:t>unapređenje</a:t>
            </a:r>
            <a:r>
              <a:rPr lang="en-US" sz="3200" dirty="0"/>
              <a:t> </a:t>
            </a:r>
            <a:r>
              <a:rPr lang="en-US" sz="3200" dirty="0" err="1"/>
              <a:t>pristupačnosti</a:t>
            </a:r>
            <a:r>
              <a:rPr lang="en-US" sz="3200" dirty="0"/>
              <a:t>, </a:t>
            </a:r>
            <a:r>
              <a:rPr lang="en-US" sz="3200" dirty="0" err="1"/>
              <a:t>ali</a:t>
            </a:r>
            <a:r>
              <a:rPr lang="en-US" sz="3200" dirty="0"/>
              <a:t> je </a:t>
            </a:r>
            <a:r>
              <a:rPr lang="en-US" sz="3200" dirty="0" err="1"/>
              <a:t>potrebno</a:t>
            </a:r>
            <a:r>
              <a:rPr lang="en-US" sz="3200" dirty="0"/>
              <a:t> </a:t>
            </a:r>
            <a:r>
              <a:rPr lang="en-US" sz="3200" dirty="0" err="1"/>
              <a:t>proceniti</a:t>
            </a:r>
            <a:r>
              <a:rPr lang="en-GB" sz="3200" dirty="0"/>
              <a:t>:</a:t>
            </a:r>
            <a:endParaRPr lang="en-US" sz="3200" dirty="0"/>
          </a:p>
          <a:p>
            <a:pPr lvl="1"/>
            <a:r>
              <a:rPr lang="it-IT" sz="2800" dirty="0"/>
              <a:t>da li koristi opravdavaju troškove i složenost primene</a:t>
            </a:r>
            <a:r>
              <a:rPr lang="en-GB" sz="2800" dirty="0"/>
              <a:t>?</a:t>
            </a:r>
          </a:p>
          <a:p>
            <a:pPr lvl="1"/>
            <a:r>
              <a:rPr lang="it-IT" sz="2800" dirty="0"/>
              <a:t>da li postoje besplatne ili povoljnije alternative</a:t>
            </a:r>
            <a:r>
              <a:rPr lang="en-GB" sz="2800" dirty="0"/>
              <a:t>?</a:t>
            </a:r>
          </a:p>
          <a:p>
            <a:pPr lvl="1"/>
            <a:r>
              <a:rPr lang="en-GB" sz="2800" dirty="0" err="1"/>
              <a:t>partnerstva</a:t>
            </a:r>
            <a:r>
              <a:rPr lang="en-GB" sz="2800" dirty="0"/>
              <a:t>.</a:t>
            </a:r>
          </a:p>
          <a:p>
            <a:pPr lvl="1"/>
            <a:r>
              <a:rPr lang="en-GB" sz="2800" dirty="0" err="1"/>
              <a:t>obim</a:t>
            </a:r>
            <a:r>
              <a:rPr lang="en-GB" sz="2800" dirty="0"/>
              <a:t>, </a:t>
            </a:r>
            <a:r>
              <a:rPr lang="en-US" sz="2800" dirty="0" err="1"/>
              <a:t>započnite</a:t>
            </a:r>
            <a:r>
              <a:rPr lang="en-US" sz="2800" dirty="0"/>
              <a:t> pilot </a:t>
            </a:r>
            <a:r>
              <a:rPr lang="en-US" sz="2800" dirty="0" err="1"/>
              <a:t>fazom</a:t>
            </a:r>
            <a:r>
              <a:rPr lang="en-GB" sz="2800" dirty="0"/>
              <a:t>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162792318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109</TotalTime>
  <Words>953</Words>
  <Application>Microsoft Office PowerPoint</Application>
  <PresentationFormat>Widescreen</PresentationFormat>
  <Paragraphs>119</Paragraphs>
  <Slides>14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6" baseType="lpstr">
      <vt:lpstr>Calibri</vt:lpstr>
      <vt:lpstr>Retrospect</vt:lpstr>
      <vt:lpstr>MODUL 5: Asistivne tehnologije i digitalna pristupačnost u turizmu</vt:lpstr>
      <vt:lpstr>Ciljevi učenja</vt:lpstr>
      <vt:lpstr>Principi digitalne pristupačnosti u turizmu i oblasti kulturnog nasleđa </vt:lpstr>
      <vt:lpstr>Asistivne tehnologije za bolje iskustvo posetilaca na lokalitetu</vt:lpstr>
      <vt:lpstr>Asistivne tehnologije za bolje iskustvo posetilaca na lokalitetu</vt:lpstr>
      <vt:lpstr>Virtuelni pristup i digitalna dostupnost</vt:lpstr>
      <vt:lpstr>Nova AI rešenja </vt:lpstr>
      <vt:lpstr>Balans između tehnologije i ljudskog kontakta</vt:lpstr>
      <vt:lpstr>Razmatranje troškova i izvodljivosti</vt:lpstr>
      <vt:lpstr>Ideje za primenu asistivnih tehnologija </vt:lpstr>
      <vt:lpstr>Ideje za primenu asistivnih tehnologija </vt:lpstr>
      <vt:lpstr>Ideje za primenu asistivnih tehnologija </vt:lpstr>
      <vt:lpstr>Ključne poruke</vt:lpstr>
      <vt:lpstr>HVALA!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Rafael Pupovac</dc:creator>
  <cp:lastModifiedBy>RARIS</cp:lastModifiedBy>
  <cp:revision>25</cp:revision>
  <dcterms:created xsi:type="dcterms:W3CDTF">2026-01-18T21:27:19Z</dcterms:created>
  <dcterms:modified xsi:type="dcterms:W3CDTF">2026-05-27T11:09:50Z</dcterms:modified>
</cp:coreProperties>
</file>